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6" name="Lautaro Ari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4.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8-28T15:45:47.975">
    <p:pos x="6000" y="0"/>
    <p:text>yo</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8-12T13:59:33.993">
    <p:pos x="6000" y="0"/>
    <p:text>yo</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4-08-12T13:59:37.828">
    <p:pos x="6000" y="0"/>
    <p:text>yo</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4-08-12T13:59:53.699">
    <p:pos x="6000" y="0"/>
    <p:text>yo</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4-08-12T13:59:59.202">
    <p:pos x="6000" y="0"/>
    <p:text>yo</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4-08-14T15:10:43.999">
    <p:pos x="6000" y="0"/>
    <p:text>yo</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4-08-12T14:00:07.250">
    <p:pos x="6000" y="0"/>
    <p:text>yo</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4-08-12T14:00:10.848">
    <p:pos x="6000" y="0"/>
    <p:text>yo</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8-14T15:12:07.247">
    <p:pos x="6000" y="0"/>
    <p:text>yo</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8-12T13:58:29.553">
    <p:pos x="6000" y="0"/>
    <p:text>Yo</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8-12T13:58:56.006">
    <p:pos x="6000" y="0"/>
    <p:text>yo</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8-12T13:59:14.024">
    <p:pos x="6000" y="0"/>
    <p:text>yo</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8-12T13:59:18.396">
    <p:pos x="6000" y="0"/>
    <p:text>yo</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8-12T13:59:22.549">
    <p:pos x="6000" y="0"/>
    <p:text>yo</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8-12T13:59:27.734">
    <p:pos x="6000" y="0"/>
    <p:text>yo</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8-12T13:59:31.118">
    <p:pos x="6000" y="0"/>
    <p:text>yo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unQKgPOYsCi7-DMrGJ16x686Ji0QF_0UzoV64uqdlxY/edit#bookmark=id.pc411koo62ad"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unQKgPOYsCi7-DMrGJ16x686Ji0QF_0UzoV64uqdlxY/edit#bookmark=id.u9ynkgj512z5" TargetMode="External"/><Relationship Id="rId3" Type="http://schemas.openxmlformats.org/officeDocument/2006/relationships/hyperlink" Target="https://docs.google.com/document/d/1unQKgPOYsCi7-DMrGJ16x686Ji0QF_0UzoV64uqdlxY/edit#bookmark=id.hhcu6pwrok6v"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Lautaro</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1bf63fbf7d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1bf63fbf7d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rPr>
              <a:t>Compartido</a:t>
            </a:r>
            <a:br>
              <a:rPr lang="es-419" u="sng">
                <a:solidFill>
                  <a:schemeClr val="dk1"/>
                </a:solidFill>
              </a:rPr>
            </a:br>
            <a:r>
              <a:rPr lang="es-419" u="sng">
                <a:solidFill>
                  <a:schemeClr val="dk1"/>
                </a:solidFill>
              </a:rPr>
              <a:t>TacilTypingVariance</a:t>
            </a:r>
            <a:r>
              <a:rPr lang="es-419">
                <a:solidFill>
                  <a:schemeClr val="dk1"/>
                </a:solidFill>
              </a:rPr>
              <a:t> varianza con la que el usuario escribe en las entradas de texto. </a:t>
            </a:r>
            <a:endParaRPr>
              <a:solidFill>
                <a:schemeClr val="dk1"/>
              </a:solidFill>
            </a:endParaRPr>
          </a:p>
          <a:p>
            <a:pPr indent="0" lvl="0" marL="0" rtl="0" algn="l">
              <a:spcBef>
                <a:spcPts val="0"/>
              </a:spcBef>
              <a:spcAft>
                <a:spcPts val="0"/>
              </a:spcAft>
              <a:buClr>
                <a:schemeClr val="dk1"/>
              </a:buClr>
              <a:buSzPts val="1100"/>
              <a:buFont typeface="Arial"/>
              <a:buNone/>
            </a:pPr>
            <a:r>
              <a:rPr lang="es-419" u="sng">
                <a:solidFill>
                  <a:schemeClr val="dk1"/>
                </a:solidFill>
              </a:rPr>
              <a:t>TactilDwellTime</a:t>
            </a:r>
            <a:r>
              <a:rPr lang="es-419">
                <a:solidFill>
                  <a:schemeClr val="dk1"/>
                </a:solidFill>
              </a:rPr>
              <a:t>, tiempo total en milisegundos en la que el usuario presiona con su dedo sobre la entrada del formulario.</a:t>
            </a:r>
            <a:br>
              <a:rPr lang="es-419">
                <a:solidFill>
                  <a:schemeClr val="dk1"/>
                </a:solidFill>
              </a:rPr>
            </a:br>
            <a:r>
              <a:rPr lang="es-419" u="sng">
                <a:solidFill>
                  <a:schemeClr val="dk1"/>
                </a:solidFill>
              </a:rPr>
              <a:t>TouchInteractions</a:t>
            </a:r>
            <a:r>
              <a:rPr lang="es-419">
                <a:solidFill>
                  <a:schemeClr val="dk1"/>
                </a:solidFill>
              </a:rPr>
              <a:t>, guarda la cantidad de toques que se hacen sobre el input. </a:t>
            </a:r>
            <a:endParaRPr>
              <a:solidFill>
                <a:schemeClr val="dk1"/>
              </a:solidFill>
            </a:endParaRPr>
          </a:p>
          <a:p>
            <a:pPr indent="0" lvl="0" marL="0" rtl="0" algn="l">
              <a:spcBef>
                <a:spcPts val="0"/>
              </a:spcBef>
              <a:spcAft>
                <a:spcPts val="0"/>
              </a:spcAft>
              <a:buClr>
                <a:schemeClr val="dk1"/>
              </a:buClr>
              <a:buSzPts val="1100"/>
              <a:buFont typeface="Arial"/>
              <a:buNone/>
            </a:pPr>
            <a:r>
              <a:rPr lang="es-419" u="sng">
                <a:solidFill>
                  <a:schemeClr val="dk1"/>
                </a:solidFill>
              </a:rPr>
              <a:t>DistanceMoved</a:t>
            </a:r>
            <a:r>
              <a:rPr lang="es-419">
                <a:solidFill>
                  <a:schemeClr val="dk1"/>
                </a:solidFill>
              </a:rPr>
              <a:t>, Se encarga de calcular la distancia total recorrida al mover el dedo sobre la pantalla.</a:t>
            </a:r>
            <a:endParaRPr>
              <a:solidFill>
                <a:schemeClr val="dk1"/>
              </a:solidFill>
            </a:endParaRPr>
          </a:p>
          <a:p>
            <a:pPr indent="0" lvl="0" marL="0" rtl="0" algn="l">
              <a:spcBef>
                <a:spcPts val="0"/>
              </a:spcBef>
              <a:spcAft>
                <a:spcPts val="0"/>
              </a:spcAft>
              <a:buClr>
                <a:schemeClr val="dk1"/>
              </a:buClr>
              <a:buSzPts val="1100"/>
              <a:buFont typeface="Arial"/>
              <a:buNone/>
            </a:pPr>
            <a:r>
              <a:rPr lang="es-419" u="sng">
                <a:solidFill>
                  <a:schemeClr val="dk1"/>
                </a:solidFill>
              </a:rPr>
              <a:t>MisInteracions:</a:t>
            </a:r>
            <a:r>
              <a:rPr lang="es-419">
                <a:solidFill>
                  <a:schemeClr val="dk1"/>
                </a:solidFill>
              </a:rPr>
              <a:t> Esta metrica toma cualquier toque que se haga cerca de una entrada del formulario pero que no llegue a tocar el input, por lo que en esos casos lo contamos como un toque erroneo.</a:t>
            </a:r>
            <a:endParaRPr>
              <a:solidFill>
                <a:schemeClr val="dk1"/>
              </a:solidFill>
            </a:endParaRPr>
          </a:p>
          <a:p>
            <a:pPr indent="0" lvl="0" marL="0" rtl="0" algn="l">
              <a:spcBef>
                <a:spcPts val="0"/>
              </a:spcBef>
              <a:spcAft>
                <a:spcPts val="0"/>
              </a:spcAft>
              <a:buClr>
                <a:schemeClr val="dk1"/>
              </a:buClr>
              <a:buSzPts val="1100"/>
              <a:buFont typeface="Arial"/>
              <a:buNone/>
            </a:pPr>
            <a:r>
              <a:rPr lang="es-419" u="sng">
                <a:solidFill>
                  <a:schemeClr val="dk1"/>
                </a:solidFill>
              </a:rPr>
              <a:t>TouchVelocity:</a:t>
            </a:r>
            <a:r>
              <a:rPr lang="es-419">
                <a:solidFill>
                  <a:schemeClr val="dk1"/>
                </a:solidFill>
              </a:rPr>
              <a:t> esta metrica es un rango de 0 a 1 que representa si se desplazo rapido o lento sobre el formulario, un numero cerca de 1 significa rapido y cerca de 0 significa mas lento. Calculada en pixeles por segundo</a:t>
            </a:r>
            <a:endParaRPr>
              <a:solidFill>
                <a:schemeClr val="dk1"/>
              </a:solidFill>
            </a:endParaRPr>
          </a:p>
          <a:p>
            <a:pPr indent="0" lvl="0" marL="0" rtl="0" algn="l">
              <a:spcBef>
                <a:spcPts val="0"/>
              </a:spcBef>
              <a:spcAft>
                <a:spcPts val="0"/>
              </a:spcAft>
              <a:buClr>
                <a:schemeClr val="dk1"/>
              </a:buClr>
              <a:buSzPts val="1100"/>
              <a:buFont typeface="Arial"/>
              <a:buNone/>
            </a:pPr>
            <a:r>
              <a:rPr lang="es-419" u="sng">
                <a:solidFill>
                  <a:schemeClr val="dk1"/>
                </a:solidFill>
              </a:rPr>
              <a:t>FocusTimeTactil:</a:t>
            </a:r>
            <a:r>
              <a:rPr lang="es-419">
                <a:solidFill>
                  <a:schemeClr val="dk1"/>
                </a:solidFill>
              </a:rPr>
              <a:t> Esta metrica calcula el tiempo total en el que se esta interactuando con un input, no confundir con el tactildwelltime, ya que este no es necesario que se este tocando, si no que por ejemplo al tocar dentro de una entrada de texto, y que este listo para escribir, hasta que no toquemos afuera, este tiempo va a transcurrir.</a:t>
            </a:r>
            <a:endParaRPr>
              <a:solidFill>
                <a:schemeClr val="dk1"/>
              </a:solidFill>
            </a:endParaRPr>
          </a:p>
          <a:p>
            <a:pPr indent="0" lvl="0" marL="0" rtl="0" algn="l">
              <a:spcBef>
                <a:spcPts val="0"/>
              </a:spcBef>
              <a:spcAft>
                <a:spcPts val="0"/>
              </a:spcAft>
              <a:buClr>
                <a:schemeClr val="dk1"/>
              </a:buClr>
              <a:buSzPts val="1100"/>
              <a:buFont typeface="Arial"/>
              <a:buNone/>
            </a:pPr>
            <a:r>
              <a:rPr lang="es-419" u="sng">
                <a:solidFill>
                  <a:schemeClr val="dk1"/>
                </a:solidFill>
              </a:rPr>
              <a:t>InputSwitch:</a:t>
            </a:r>
            <a:r>
              <a:rPr lang="es-419">
                <a:solidFill>
                  <a:schemeClr val="dk1"/>
                </a:solidFill>
              </a:rPr>
              <a:t> Calcula la cantidad de cambios de contexto, que el mismo se da cuando por ejemplo empezamos a escribir, tocamos afuera del input, y luego volvemos a seguir escribiendo, eso contaria como un cambio de contexto</a:t>
            </a:r>
            <a:endParaRPr>
              <a:solidFill>
                <a:schemeClr val="dk1"/>
              </a:solidFill>
            </a:endParaRPr>
          </a:p>
          <a:p>
            <a:pPr indent="0" lvl="0" marL="0" rtl="0" algn="l">
              <a:spcBef>
                <a:spcPts val="0"/>
              </a:spcBef>
              <a:spcAft>
                <a:spcPts val="0"/>
              </a:spcAft>
              <a:buClr>
                <a:schemeClr val="dk1"/>
              </a:buClr>
              <a:buSzPts val="1100"/>
              <a:buFont typeface="Arial"/>
              <a:buNone/>
            </a:pPr>
            <a:r>
              <a:rPr lang="es-419">
                <a:solidFill>
                  <a:schemeClr val="dk1"/>
                </a:solidFill>
              </a:rPr>
              <a:t>Por ultimo tenemos </a:t>
            </a:r>
            <a:r>
              <a:rPr lang="es-419" u="sng">
                <a:solidFill>
                  <a:schemeClr val="dk1"/>
                </a:solidFill>
              </a:rPr>
              <a:t>SelectOptionsDisplayTimeTactil </a:t>
            </a:r>
            <a:r>
              <a:rPr lang="es-419">
                <a:solidFill>
                  <a:schemeClr val="dk1"/>
                </a:solidFill>
              </a:rPr>
              <a:t>que solo es para los inputs de seleccion multiple, y calcula el tiempo que se tiene abierto el menu de opciones.</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b1566be1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eb1566be1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t>Lautaro</a:t>
            </a:r>
            <a:endParaRPr b="1"/>
          </a:p>
          <a:p>
            <a:pPr indent="0" lvl="0" marL="0" rtl="0" algn="l">
              <a:spcBef>
                <a:spcPts val="0"/>
              </a:spcBef>
              <a:spcAft>
                <a:spcPts val="0"/>
              </a:spcAft>
              <a:buClr>
                <a:schemeClr val="dk1"/>
              </a:buClr>
              <a:buSzPts val="1100"/>
              <a:buFont typeface="Arial"/>
              <a:buNone/>
            </a:pPr>
            <a:r>
              <a:rPr lang="es-419"/>
              <a:t>Necesidad de hacer pruebas reales para ver si las </a:t>
            </a:r>
            <a:r>
              <a:rPr lang="es-419"/>
              <a:t>métricas</a:t>
            </a:r>
            <a:r>
              <a:rPr lang="es-419"/>
              <a:t> representan el esfuerzo de </a:t>
            </a:r>
            <a:r>
              <a:rPr lang="es-419"/>
              <a:t>interacción</a:t>
            </a:r>
            <a:endParaRPr/>
          </a:p>
          <a:p>
            <a:pPr indent="0" lvl="0" marL="0" rtl="0" algn="l">
              <a:spcBef>
                <a:spcPts val="0"/>
              </a:spcBef>
              <a:spcAft>
                <a:spcPts val="0"/>
              </a:spcAft>
              <a:buClr>
                <a:schemeClr val="dk1"/>
              </a:buClr>
              <a:buSzPts val="1100"/>
              <a:buFont typeface="Arial"/>
              <a:buNone/>
            </a:pPr>
            <a:r>
              <a:rPr lang="es-419"/>
              <a:t>Del trabajo de gardey y grigera heredamos 5 formularios de prueba, que fueron utilizados para pruebas en entorno de escritorio, por lo que nosotros tuvimos que adaptar los mismos para que se vean correctamente en moviles.</a:t>
            </a:r>
            <a:br>
              <a:rPr lang="es-419"/>
            </a:br>
            <a:r>
              <a:rPr lang="es-419"/>
              <a:t>Las pruebas son para probar las metricas con usuario reales para ver si tienen relacion con el esfuerzo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eb1411c95e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eb1411c95e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t>Lautaro</a:t>
            </a:r>
            <a:br>
              <a:rPr lang="es-419"/>
            </a:br>
            <a:r>
              <a:rPr lang="es-419"/>
              <a:t>Ademas de adaptar los 5 formularios creamos un menu principal para acceder a los distintos formularios, para agilizar y facilitar las pruebas.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eb1566be1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eb1566be1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Lautaro</a:t>
            </a:r>
            <a:br>
              <a:rPr lang="es-419"/>
            </a:br>
            <a:r>
              <a:rPr lang="es-419"/>
              <a:t>Aca se puede ver como se veia antes el formulario, y como se ve luego de adaptarlo a moviles.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eb1566be1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eb1566be1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Lautaro</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eb1566be1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eb1566be1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Lautaro</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eb1566be1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eb1566be1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Lautaro</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b1566be1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eb1566be1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Lautaro</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eb1566be1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eb1566be1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t>Fermin</a:t>
            </a:r>
            <a:br>
              <a:rPr lang="es-419"/>
            </a:br>
            <a:r>
              <a:rPr lang="es-419"/>
              <a:t>El modelado de datos es como guardamos cada metrica para sus distintos widgets, por ejemplo el textinput tenes todas las </a:t>
            </a:r>
            <a:r>
              <a:rPr lang="es-419"/>
              <a:t>métricas</a:t>
            </a:r>
            <a:r>
              <a:rPr lang="es-419"/>
              <a:t> de </a:t>
            </a:r>
            <a:r>
              <a:rPr lang="es-419"/>
              <a:t>interacción</a:t>
            </a:r>
            <a:r>
              <a:rPr lang="es-419"/>
              <a:t> relacionadas con la entrada de texto como tactilDwellTime (tiempo parado en el campo) y touchInteractions (toques en los campos), etc.</a:t>
            </a:r>
            <a:endParaRPr/>
          </a:p>
          <a:p>
            <a:pPr indent="0" lvl="0" marL="0" rtl="0" algn="l">
              <a:spcBef>
                <a:spcPts val="0"/>
              </a:spcBef>
              <a:spcAft>
                <a:spcPts val="0"/>
              </a:spcAft>
              <a:buClr>
                <a:schemeClr val="dk1"/>
              </a:buClr>
              <a:buSzPts val="1100"/>
              <a:buFont typeface="Arial"/>
              <a:buNone/>
            </a:pPr>
            <a:r>
              <a:rPr lang="es-419"/>
              <a:t>Utilizamos la misma tecnología para el backend, es decir, usamos </a:t>
            </a:r>
            <a:r>
              <a:rPr lang="es-419">
                <a:solidFill>
                  <a:schemeClr val="dk1"/>
                </a:solidFill>
              </a:rPr>
              <a:t>django que es un framework de</a:t>
            </a:r>
            <a:r>
              <a:rPr lang="es-419"/>
              <a:t> python, pero usamos nuestras propias tablas.</a:t>
            </a:r>
            <a:br>
              <a:rPr lang="es-419"/>
            </a:br>
            <a:r>
              <a:rPr lang="es-419"/>
              <a:t>Ya que lo encaramos de distinta forma, decidimos crear una tabla por cada widget (entrada del formulario) del formulario.</a:t>
            </a:r>
            <a:endParaRPr/>
          </a:p>
          <a:p>
            <a:pPr indent="0" lvl="0" marL="0" rtl="0" algn="l">
              <a:spcBef>
                <a:spcPts val="0"/>
              </a:spcBef>
              <a:spcAft>
                <a:spcPts val="0"/>
              </a:spcAft>
              <a:buClr>
                <a:schemeClr val="dk1"/>
              </a:buClr>
              <a:buSzPts val="1100"/>
              <a:buFont typeface="Arial"/>
              <a:buNone/>
            </a:pPr>
            <a:r>
              <a:rPr lang="es-419"/>
              <a:t>Cada widget tiene un modelo dedicado para almacenar las interacciones.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1ba6c8a48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1ba6c8a48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Fermin</a:t>
            </a:r>
            <a:br>
              <a:rPr lang="es-419"/>
            </a:br>
            <a:r>
              <a:rPr lang="es-419"/>
              <a:t>Para realizar las pruebas contamos con 14 voluntarios que fueron familiaries y amigos. De los cuales 8 fueron hombres y 6 mujeres, con un rango de años de 15 a 55. A cada voluntario se les dio algunas instrucciones previas antes de que hagan las pruebas, por ejemplo que antes de iniciar con la </a:t>
            </a:r>
            <a:r>
              <a:rPr lang="es-419"/>
              <a:t>completación</a:t>
            </a:r>
            <a:r>
              <a:rPr lang="es-419"/>
              <a:t> de cada formulario, se acuerden de presionar el </a:t>
            </a:r>
            <a:r>
              <a:rPr lang="es-419"/>
              <a:t>botón</a:t>
            </a:r>
            <a:r>
              <a:rPr lang="es-419"/>
              <a:t> “iniciar” para que el “grabador de pantalla” empiece a funcionar, y asi obtener la </a:t>
            </a:r>
            <a:r>
              <a:rPr lang="es-419"/>
              <a:t>información</a:t>
            </a:r>
            <a:r>
              <a:rPr lang="es-419"/>
              <a:t>. </a:t>
            </a:r>
            <a:r>
              <a:rPr lang="es-419"/>
              <a:t>También</a:t>
            </a:r>
            <a:r>
              <a:rPr lang="es-419"/>
              <a:t> le indicamos que completen los formularios en orden, es decir, desde el primero al </a:t>
            </a:r>
            <a:r>
              <a:rPr lang="es-419"/>
              <a:t>último</a:t>
            </a:r>
            <a:r>
              <a:rPr lang="es-419"/>
              <a:t> comenzando por el de </a:t>
            </a:r>
            <a:r>
              <a:rPr lang="es-419"/>
              <a:t>más</a:t>
            </a:r>
            <a:r>
              <a:rPr lang="es-419"/>
              <a:t> arriba, y que </a:t>
            </a:r>
            <a:r>
              <a:rPr lang="es-419"/>
              <a:t>además</a:t>
            </a:r>
            <a:r>
              <a:rPr lang="es-419"/>
              <a:t> no se preocupen tanto por la </a:t>
            </a:r>
            <a:r>
              <a:rPr lang="es-419"/>
              <a:t>información</a:t>
            </a:r>
            <a:r>
              <a:rPr lang="es-419"/>
              <a:t> ingresada al formulario, </a:t>
            </a:r>
            <a:r>
              <a:rPr lang="es-419"/>
              <a:t>sino</a:t>
            </a:r>
            <a:r>
              <a:rPr lang="es-419"/>
              <a:t> </a:t>
            </a:r>
            <a:r>
              <a:rPr lang="es-419"/>
              <a:t>más</a:t>
            </a:r>
            <a:r>
              <a:rPr lang="es-419"/>
              <a:t> bien que se concentren en completar lo que el formulario pide, aunque esto implique inventar alguna informacion, como numero de tarjeta de creditos, o </a:t>
            </a:r>
            <a:r>
              <a:rPr lang="es-419"/>
              <a:t>información</a:t>
            </a:r>
            <a:r>
              <a:rPr lang="es-419"/>
              <a:t> del contexto del formulario que no se tiene, como horarios de atencion, montos del </a:t>
            </a:r>
            <a:r>
              <a:rPr lang="es-419"/>
              <a:t>préstamo</a:t>
            </a:r>
            <a:r>
              <a:rPr lang="es-419"/>
              <a:t>, etc. Ya que es de prueba y ellos no estan realmente sacando un turno por ejemplo.</a:t>
            </a:r>
            <a:br>
              <a:rPr lang="es-419"/>
            </a:br>
            <a:br>
              <a:rPr lang="es-419"/>
            </a:br>
            <a:r>
              <a:rPr lang="es-419"/>
              <a:t>Participantes:</a:t>
            </a:r>
            <a:endParaRPr/>
          </a:p>
          <a:p>
            <a:pPr indent="0" lvl="0" marL="0" rtl="0" algn="l">
              <a:spcBef>
                <a:spcPts val="0"/>
              </a:spcBef>
              <a:spcAft>
                <a:spcPts val="0"/>
              </a:spcAft>
              <a:buClr>
                <a:schemeClr val="dk1"/>
              </a:buClr>
              <a:buSzPts val="1100"/>
              <a:buFont typeface="Arial"/>
              <a:buNone/>
            </a:pPr>
            <a:r>
              <a:rPr lang="es-419"/>
              <a:t>14 voluntarios (8 hombres y 6 mujeres)</a:t>
            </a:r>
            <a:endParaRPr/>
          </a:p>
          <a:p>
            <a:pPr indent="0" lvl="0" marL="0" rtl="0" algn="l">
              <a:spcBef>
                <a:spcPts val="0"/>
              </a:spcBef>
              <a:spcAft>
                <a:spcPts val="0"/>
              </a:spcAft>
              <a:buClr>
                <a:schemeClr val="dk1"/>
              </a:buClr>
              <a:buSzPts val="1100"/>
              <a:buFont typeface="Arial"/>
              <a:buNone/>
            </a:pPr>
            <a:r>
              <a:rPr lang="es-419"/>
              <a:t>Entre 15 y 55 años, promedio de 34 años.</a:t>
            </a:r>
            <a:endParaRPr/>
          </a:p>
          <a:p>
            <a:pPr indent="0" lvl="0" marL="0" rtl="0" algn="l">
              <a:spcBef>
                <a:spcPts val="0"/>
              </a:spcBef>
              <a:spcAft>
                <a:spcPts val="0"/>
              </a:spcAft>
              <a:buClr>
                <a:schemeClr val="dk1"/>
              </a:buClr>
              <a:buSzPts val="1100"/>
              <a:buFont typeface="Arial"/>
              <a:buNone/>
            </a:pPr>
            <a:r>
              <a:rPr lang="es-419"/>
              <a:t>Instrucciones:</a:t>
            </a:r>
            <a:endParaRPr/>
          </a:p>
          <a:p>
            <a:pPr indent="0" lvl="0" marL="0" rtl="0" algn="l">
              <a:spcBef>
                <a:spcPts val="0"/>
              </a:spcBef>
              <a:spcAft>
                <a:spcPts val="0"/>
              </a:spcAft>
              <a:buClr>
                <a:schemeClr val="dk1"/>
              </a:buClr>
              <a:buSzPts val="1100"/>
              <a:buFont typeface="Arial"/>
              <a:buNone/>
            </a:pPr>
            <a:r>
              <a:rPr lang="es-419"/>
              <a:t>Iniciar la grabación antes de llenar cada formulario.</a:t>
            </a:r>
            <a:endParaRPr/>
          </a:p>
          <a:p>
            <a:pPr indent="0" lvl="0" marL="0" rtl="0" algn="l">
              <a:spcBef>
                <a:spcPts val="0"/>
              </a:spcBef>
              <a:spcAft>
                <a:spcPts val="0"/>
              </a:spcAft>
              <a:buClr>
                <a:schemeClr val="dk1"/>
              </a:buClr>
              <a:buSzPts val="1100"/>
              <a:buFont typeface="Arial"/>
              <a:buNone/>
            </a:pPr>
            <a:r>
              <a:rPr lang="es-419"/>
              <a:t>Completar los 5 formularios en el orden presentado.</a:t>
            </a:r>
            <a:endParaRPr/>
          </a:p>
          <a:p>
            <a:pPr indent="0" lvl="0" marL="0" rtl="0" algn="l">
              <a:spcBef>
                <a:spcPts val="0"/>
              </a:spcBef>
              <a:spcAft>
                <a:spcPts val="0"/>
              </a:spcAft>
              <a:buClr>
                <a:schemeClr val="dk1"/>
              </a:buClr>
              <a:buSzPts val="1100"/>
              <a:buFont typeface="Arial"/>
              <a:buNone/>
            </a:pPr>
            <a:r>
              <a:rPr lang="es-419"/>
              <a:t>Usar datos falsos para información sensible (tarjeta de crédito, documentos).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1bec1a09f1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1bec1a09f1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t>Fermin</a:t>
            </a:r>
            <a:br>
              <a:rPr lang="es-419"/>
            </a:br>
            <a:r>
              <a:rPr lang="es-419"/>
              <a:t>Como dice el titulo de la tesis, nos enfocamos en </a:t>
            </a:r>
            <a:r>
              <a:rPr lang="es-419"/>
              <a:t>dispositivos móviles, los cuales son el principal medio de acceso a internet actualmente.</a:t>
            </a:r>
            <a:endParaRPr/>
          </a:p>
          <a:p>
            <a:pPr indent="0" lvl="0" marL="0" rtl="0" algn="l">
              <a:spcBef>
                <a:spcPts val="0"/>
              </a:spcBef>
              <a:spcAft>
                <a:spcPts val="0"/>
              </a:spcAft>
              <a:buClr>
                <a:schemeClr val="dk1"/>
              </a:buClr>
              <a:buSzPts val="1100"/>
              <a:buFont typeface="Arial"/>
              <a:buNone/>
            </a:pPr>
            <a:r>
              <a:rPr lang="es-419"/>
              <a:t>Segun un estudio en 2017 habia 7700 millones de celulares en ese momento.</a:t>
            </a:r>
            <a:endParaRPr/>
          </a:p>
          <a:p>
            <a:pPr indent="0" lvl="0" marL="0" rtl="0" algn="l">
              <a:spcBef>
                <a:spcPts val="0"/>
              </a:spcBef>
              <a:spcAft>
                <a:spcPts val="0"/>
              </a:spcAft>
              <a:buClr>
                <a:schemeClr val="dk1"/>
              </a:buClr>
              <a:buSzPts val="1100"/>
              <a:buFont typeface="Arial"/>
              <a:buNone/>
            </a:pPr>
            <a:r>
              <a:rPr lang="es-419"/>
              <a:t>El nivel de uso de celulares impulso la necesidad de que se desarrolle y optimice la usabilidad en las interfaces moviles para mejorar la experiencia de usuario, en nuestro caso nos enfocamos en la experiencia de usuario sobre formularios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1ba6c8a48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1ba6c8a48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t>Fermin</a:t>
            </a:r>
            <a:br>
              <a:rPr lang="es-419"/>
            </a:br>
            <a:r>
              <a:rPr lang="es-419"/>
              <a:t>Usuarios completan formularios mientras se graban sus interacciones.</a:t>
            </a:r>
            <a:endParaRPr/>
          </a:p>
          <a:p>
            <a:pPr indent="0" lvl="0" marL="0" rtl="0" algn="l">
              <a:spcBef>
                <a:spcPts val="0"/>
              </a:spcBef>
              <a:spcAft>
                <a:spcPts val="0"/>
              </a:spcAft>
              <a:buClr>
                <a:schemeClr val="dk1"/>
              </a:buClr>
              <a:buSzPts val="1100"/>
              <a:buFont typeface="Arial"/>
              <a:buNone/>
            </a:pPr>
            <a:r>
              <a:rPr lang="es-419"/>
              <a:t>Datos enviados al backend, procesados y almacenados.</a:t>
            </a:r>
            <a:endParaRPr/>
          </a:p>
          <a:p>
            <a:pPr indent="0" lvl="0" marL="0" rtl="0" algn="l">
              <a:spcBef>
                <a:spcPts val="0"/>
              </a:spcBef>
              <a:spcAft>
                <a:spcPts val="0"/>
              </a:spcAft>
              <a:buClr>
                <a:schemeClr val="dk1"/>
              </a:buClr>
              <a:buSzPts val="1100"/>
              <a:buFont typeface="Arial"/>
              <a:buNone/>
            </a:pPr>
            <a:r>
              <a:rPr lang="es-419"/>
              <a:t>Script de Python exporta datos a CSV.</a:t>
            </a:r>
            <a:endParaRPr/>
          </a:p>
          <a:p>
            <a:pPr indent="0" lvl="0" marL="0" rtl="0" algn="l">
              <a:spcBef>
                <a:spcPts val="0"/>
              </a:spcBef>
              <a:spcAft>
                <a:spcPts val="0"/>
              </a:spcAft>
              <a:buClr>
                <a:schemeClr val="dk1"/>
              </a:buClr>
              <a:buSzPts val="1100"/>
              <a:buFont typeface="Arial"/>
              <a:buNone/>
            </a:pPr>
            <a:r>
              <a:rPr lang="es-419"/>
              <a:t>Base de datos vaciada para la siguiente sesión.</a:t>
            </a:r>
            <a:br>
              <a:rPr lang="es-419"/>
            </a:b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1ba6c8a482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1ba6c8a482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Fermin</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1ba6c8a482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1ba6c8a482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Fermin</a:t>
            </a:r>
            <a:endParaRPr b="1"/>
          </a:p>
          <a:p>
            <a:pPr indent="0" lvl="0" marL="0" rtl="0" algn="l">
              <a:spcBef>
                <a:spcPts val="0"/>
              </a:spcBef>
              <a:spcAft>
                <a:spcPts val="0"/>
              </a:spcAft>
              <a:buNone/>
            </a:pPr>
            <a:r>
              <a:rPr lang="es-419"/>
              <a:t>Así se vería un archivo csv de algunas </a:t>
            </a:r>
            <a:r>
              <a:rPr lang="es-419"/>
              <a:t>métricas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1bec1a09f1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1bec1a09f1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t>Lautaro</a:t>
            </a:r>
            <a:endParaRPr b="1"/>
          </a:p>
          <a:p>
            <a:pPr indent="0" lvl="0" marL="0" rtl="0" algn="l">
              <a:spcBef>
                <a:spcPts val="0"/>
              </a:spcBef>
              <a:spcAft>
                <a:spcPts val="0"/>
              </a:spcAft>
              <a:buClr>
                <a:schemeClr val="dk1"/>
              </a:buClr>
              <a:buSzPts val="1100"/>
              <a:buFont typeface="Arial"/>
              <a:buNone/>
            </a:pPr>
            <a:r>
              <a:rPr lang="es-419"/>
              <a:t>La puesta en marcha del entorno para realizar el ciclo de pruebas consta de 2 partes, el frontend, el cual se levanta localmente desde una computadora, y el mismo es accesible desde la ip local con su respectivo puerto desde los dispositivos </a:t>
            </a:r>
            <a:r>
              <a:rPr lang="es-419"/>
              <a:t>móviles</a:t>
            </a:r>
            <a:r>
              <a:rPr lang="es-419"/>
              <a:t> a </a:t>
            </a:r>
            <a:r>
              <a:rPr lang="es-419"/>
              <a:t>través</a:t>
            </a:r>
            <a:r>
              <a:rPr lang="es-419"/>
              <a:t> de cualquier navegador web, y el backend, el cual tambien levantamos localmente, pero tuvimos que utilizar una herramienta para poder hacerlo accesible desde fuera de nuestra pc. Para eso </a:t>
            </a:r>
            <a:r>
              <a:rPr lang="es-419"/>
              <a:t>utilizamos</a:t>
            </a:r>
            <a:r>
              <a:rPr lang="es-419"/>
              <a:t> NGROK, que es servicio para abrir un subdominio fuera de la red local, es decir, en internet, a </a:t>
            </a:r>
            <a:r>
              <a:rPr lang="es-419"/>
              <a:t>través</a:t>
            </a:r>
            <a:r>
              <a:rPr lang="es-419"/>
              <a:t> de un </a:t>
            </a:r>
            <a:r>
              <a:rPr lang="es-419"/>
              <a:t>túnel</a:t>
            </a:r>
            <a:r>
              <a:rPr lang="es-419"/>
              <a:t> seguro, y asi poder acceder al backend desde el navegador de cada celular y poder almacenar las pruebas realizadas.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1ba6c8a482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1ba6c8a482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rPr>
              <a:t>Lautaro</a:t>
            </a:r>
            <a:endParaRPr/>
          </a:p>
          <a:p>
            <a:pPr indent="0" lvl="0" marL="0" rtl="0" algn="l">
              <a:spcBef>
                <a:spcPts val="0"/>
              </a:spcBef>
              <a:spcAft>
                <a:spcPts val="0"/>
              </a:spcAft>
              <a:buClr>
                <a:schemeClr val="dk1"/>
              </a:buClr>
              <a:buSzPts val="1100"/>
              <a:buFont typeface="Arial"/>
              <a:buNone/>
            </a:pPr>
            <a:r>
              <a:rPr lang="es-419"/>
              <a:t>Comodidad del Usuario: Se utilizó un soporte para grabar lo que condiciona al usuario a sujetar el teléfono con la pantalla mirando hacia arriba lo cual podría ser incómodo y afectar la interacción.</a:t>
            </a:r>
            <a:endParaRPr/>
          </a:p>
          <a:p>
            <a:pPr indent="0" lvl="0" marL="0" rtl="0" algn="l">
              <a:spcBef>
                <a:spcPts val="0"/>
              </a:spcBef>
              <a:spcAft>
                <a:spcPts val="0"/>
              </a:spcAft>
              <a:buClr>
                <a:schemeClr val="dk1"/>
              </a:buClr>
              <a:buSzPts val="1100"/>
              <a:buFont typeface="Arial"/>
              <a:buNone/>
            </a:pPr>
            <a:r>
              <a:rPr lang="es-419"/>
              <a:t>Datos Ficticios: Los formularios usaron datos inventados, lo que podría no reflejar completamente la interacción real del usuario.</a:t>
            </a:r>
            <a:endParaRPr/>
          </a:p>
          <a:p>
            <a:pPr indent="0" lvl="0" marL="0" rtl="0" algn="l">
              <a:spcBef>
                <a:spcPts val="0"/>
              </a:spcBef>
              <a:spcAft>
                <a:spcPts val="0"/>
              </a:spcAft>
              <a:buNone/>
            </a:pPr>
            <a:r>
              <a:rPr lang="es-419"/>
              <a:t>Dispositivos Desconocidos: Algunos usuarios no utilizaron sus propios teléfonos, lo que podría haber afectado su familiaridad y comodidad.</a:t>
            </a:r>
            <a:br>
              <a:rPr lang="es-419"/>
            </a:br>
            <a:r>
              <a:rPr lang="es-419"/>
              <a:t>Asistencia Proporcionada: La ayuda brindada para evitar complicaciones con los formularios podría haber influido en los resultados.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1ba6c8a482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1ba6c8a482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rPr>
              <a:t>Fermin</a:t>
            </a:r>
            <a:endParaRPr/>
          </a:p>
          <a:p>
            <a:pPr indent="0" lvl="0" marL="0" rtl="0" algn="l">
              <a:spcBef>
                <a:spcPts val="0"/>
              </a:spcBef>
              <a:spcAft>
                <a:spcPts val="0"/>
              </a:spcAft>
              <a:buClr>
                <a:schemeClr val="dk1"/>
              </a:buClr>
              <a:buSzPts val="1100"/>
              <a:buFont typeface="Arial"/>
              <a:buNone/>
            </a:pPr>
            <a:r>
              <a:rPr lang="es-419"/>
              <a:t>Una vez completadas esas pruebas ya pasamos a la siguiente fase del desarrollo, refinar las métricas que creamos en un inicio con la ayuda de los expertos, nos reunimos con ellos, donde nos </a:t>
            </a:r>
            <a:r>
              <a:rPr lang="es-419"/>
              <a:t>explicarían</a:t>
            </a:r>
            <a:r>
              <a:rPr lang="es-419"/>
              <a:t> el </a:t>
            </a:r>
            <a:r>
              <a:rPr lang="es-419"/>
              <a:t>análisis</a:t>
            </a:r>
            <a:r>
              <a:rPr lang="es-419"/>
              <a:t> que ellos hicieron sobre las pruebas de cada usuario con la </a:t>
            </a:r>
            <a:r>
              <a:rPr lang="es-419"/>
              <a:t>puntuación</a:t>
            </a:r>
            <a:r>
              <a:rPr lang="es-419"/>
              <a:t> que explicamos al inicio, de esa manera en base a los peores puntajes ellos pudieron pensar posibles </a:t>
            </a:r>
            <a:r>
              <a:rPr lang="es-419"/>
              <a:t>métricas</a:t>
            </a:r>
            <a:r>
              <a:rPr lang="es-419"/>
              <a:t>, sin tener contexto de las que hicimos nosotros para no estar sesgados.</a:t>
            </a:r>
            <a:endParaRPr/>
          </a:p>
          <a:p>
            <a:pPr indent="0" lvl="0" marL="0" rtl="0" algn="l">
              <a:spcBef>
                <a:spcPts val="0"/>
              </a:spcBef>
              <a:spcAft>
                <a:spcPts val="0"/>
              </a:spcAft>
              <a:buClr>
                <a:schemeClr val="dk1"/>
              </a:buClr>
              <a:buSzPts val="1100"/>
              <a:buFont typeface="Arial"/>
              <a:buNone/>
            </a:pPr>
            <a:r>
              <a:rPr lang="es-419"/>
              <a:t>Asi en cada </a:t>
            </a:r>
            <a:r>
              <a:rPr lang="es-419"/>
              <a:t>reunión</a:t>
            </a:r>
            <a:r>
              <a:rPr lang="es-419"/>
              <a:t> los expertos nos dieron sus posibles </a:t>
            </a:r>
            <a:r>
              <a:rPr lang="es-419"/>
              <a:t>métricas</a:t>
            </a:r>
            <a:r>
              <a:rPr lang="es-419"/>
              <a:t>, creamos un listado e hicimos un </a:t>
            </a:r>
            <a:r>
              <a:rPr lang="es-419"/>
              <a:t>análisis de cuales ya teniamos y cuales podiamos agregar.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1ba6c8a482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1ba6c8a482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rPr>
              <a:t>Fermin</a:t>
            </a:r>
            <a:endParaRPr/>
          </a:p>
          <a:p>
            <a:pPr indent="0" lvl="0" marL="0" rtl="0" algn="l">
              <a:spcBef>
                <a:spcPts val="0"/>
              </a:spcBef>
              <a:spcAft>
                <a:spcPts val="0"/>
              </a:spcAft>
              <a:buNone/>
            </a:pPr>
            <a:r>
              <a:rPr lang="es-419"/>
              <a:t>Creamos un espacio compartido en Google Drive accesible para los expertos y nosotros. Subimos los videos y archivos CSV con los resultados de las pruebas. Los expertos revisaron estos materiales y evaluaron el desempeño de los usuarios en cada widget en una escala del 1 al 4.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1ba6c8a482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1ba6c8a482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rPr>
              <a:t>Lautaro</a:t>
            </a:r>
            <a:endParaRPr/>
          </a:p>
          <a:p>
            <a:pPr indent="0" lvl="0" marL="0" rtl="0" algn="l">
              <a:spcBef>
                <a:spcPts val="0"/>
              </a:spcBef>
              <a:spcAft>
                <a:spcPts val="0"/>
              </a:spcAft>
              <a:buClr>
                <a:schemeClr val="dk1"/>
              </a:buClr>
              <a:buSzPts val="1100"/>
              <a:buFont typeface="Arial"/>
              <a:buNone/>
            </a:pPr>
            <a:r>
              <a:rPr lang="es-419"/>
              <a:t>Contador de Borrados: Contará las veces que los usuarios borran información en los formularios.</a:t>
            </a:r>
            <a:endParaRPr/>
          </a:p>
          <a:p>
            <a:pPr indent="0" lvl="0" marL="0" rtl="0" algn="l">
              <a:spcBef>
                <a:spcPts val="0"/>
              </a:spcBef>
              <a:spcAft>
                <a:spcPts val="0"/>
              </a:spcAft>
              <a:buClr>
                <a:schemeClr val="dk1"/>
              </a:buClr>
              <a:buSzPts val="1100"/>
              <a:buFont typeface="Arial"/>
              <a:buNone/>
            </a:pPr>
            <a:r>
              <a:rPr lang="es-419"/>
              <a:t>Detección de Borrados Completos: Detectará cuando un usuario borra todo el contenido de un campo de texto.</a:t>
            </a:r>
            <a:endParaRPr/>
          </a:p>
          <a:p>
            <a:pPr indent="0" lvl="0" marL="0" rtl="0" algn="l">
              <a:spcBef>
                <a:spcPts val="0"/>
              </a:spcBef>
              <a:spcAft>
                <a:spcPts val="0"/>
              </a:spcAft>
              <a:buClr>
                <a:schemeClr val="dk1"/>
              </a:buClr>
              <a:buSzPts val="1100"/>
              <a:buFont typeface="Arial"/>
              <a:buNone/>
            </a:pPr>
            <a:r>
              <a:rPr lang="es-419"/>
              <a:t>Demoras entre Toques: Medirá el tiempo entre interacciones táctiles para entender el flujo de uso. Obtiene intervalos de tiempo entre cada toque para luego calcular la desviación estándar y </a:t>
            </a:r>
            <a:r>
              <a:rPr lang="es-419"/>
              <a:t>así</a:t>
            </a:r>
            <a:r>
              <a:rPr lang="es-419"/>
              <a:t> obtener una </a:t>
            </a:r>
            <a:r>
              <a:rPr lang="es-419"/>
              <a:t>representación</a:t>
            </a:r>
            <a:r>
              <a:rPr lang="es-419"/>
              <a:t> de </a:t>
            </a:r>
            <a:r>
              <a:rPr lang="es-419"/>
              <a:t>sí</a:t>
            </a:r>
            <a:r>
              <a:rPr lang="es-419"/>
              <a:t> en promedio </a:t>
            </a:r>
            <a:r>
              <a:rPr lang="es-419"/>
              <a:t>varió</a:t>
            </a:r>
            <a:r>
              <a:rPr lang="es-419"/>
              <a:t> mucho o no el flujo de uso del usuario.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1ba6c8a482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1ba6c8a482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rPr>
              <a:t>Lautaro</a:t>
            </a:r>
            <a:endParaRPr b="1"/>
          </a:p>
          <a:p>
            <a:pPr indent="0" lvl="0" marL="0" rtl="0" algn="l">
              <a:spcBef>
                <a:spcPts val="0"/>
              </a:spcBef>
              <a:spcAft>
                <a:spcPts val="0"/>
              </a:spcAft>
              <a:buClr>
                <a:schemeClr val="dk1"/>
              </a:buClr>
              <a:buSzPts val="1100"/>
              <a:buFont typeface="Arial"/>
              <a:buNone/>
            </a:pPr>
            <a:r>
              <a:rPr lang="es-419"/>
              <a:t>Grupo Reducido de Expertos: La colaboración con pocos expertos en UX puede haber limitado la diversidad de perspectivas y la identificación de ciertos problemas.</a:t>
            </a:r>
            <a:endParaRPr/>
          </a:p>
          <a:p>
            <a:pPr indent="0" lvl="0" marL="0" rtl="0" algn="l">
              <a:spcBef>
                <a:spcPts val="0"/>
              </a:spcBef>
              <a:spcAft>
                <a:spcPts val="0"/>
              </a:spcAft>
              <a:buClr>
                <a:schemeClr val="dk1"/>
              </a:buClr>
              <a:buSzPts val="1100"/>
              <a:buFont typeface="Arial"/>
              <a:buNone/>
            </a:pPr>
            <a:r>
              <a:rPr lang="es-419"/>
              <a:t>Sesgo de Conocimiento Previo: Los expertos conocían los objetivos y métodos del estudio, lo que podría haber influido en sus evaluaciones.</a:t>
            </a:r>
            <a:endParaRPr/>
          </a:p>
          <a:p>
            <a:pPr indent="0" lvl="0" marL="0" rtl="0" algn="l">
              <a:spcBef>
                <a:spcPts val="0"/>
              </a:spcBef>
              <a:spcAft>
                <a:spcPts val="0"/>
              </a:spcAft>
              <a:buClr>
                <a:schemeClr val="dk1"/>
              </a:buClr>
              <a:buSzPts val="1100"/>
              <a:buFont typeface="Arial"/>
              <a:buNone/>
            </a:pPr>
            <a:r>
              <a:rPr lang="es-419"/>
              <a:t>Sesgo de Deseabilidad Social: La interacción directa con los expertos podría haber inclinado a ofrecer comentarios positivos, afectando la retroalimentación.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1ba6c8a482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1ba6c8a482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rPr>
              <a:t>Lautaro</a:t>
            </a:r>
            <a:endParaRPr/>
          </a:p>
          <a:p>
            <a:pPr indent="0" lvl="0" marL="0" rtl="0" algn="l">
              <a:spcBef>
                <a:spcPts val="0"/>
              </a:spcBef>
              <a:spcAft>
                <a:spcPts val="0"/>
              </a:spcAft>
              <a:buNone/>
            </a:pPr>
            <a:r>
              <a:rPr lang="es-419"/>
              <a:t>Luego</a:t>
            </a:r>
            <a:r>
              <a:rPr lang="es-419"/>
              <a:t> distanceMoved que calcula la distancia recorrida con el dedo en la pantalla y touchVelocity que media la velocidad de desplazamiento.</a:t>
            </a:r>
            <a:br>
              <a:rPr lang="es-419"/>
            </a:br>
            <a:r>
              <a:rPr lang="es-419"/>
              <a:t>TactilTouchingVariance: Exclusiva del entorno móvil, mide la demora entre toques.</a:t>
            </a:r>
            <a:endParaRPr/>
          </a:p>
          <a:p>
            <a:pPr indent="0" lvl="0" marL="0" rtl="0" algn="l">
              <a:spcBef>
                <a:spcPts val="0"/>
              </a:spcBef>
              <a:spcAft>
                <a:spcPts val="0"/>
              </a:spcAft>
              <a:buClr>
                <a:schemeClr val="dk1"/>
              </a:buClr>
              <a:buSzPts val="1100"/>
              <a:buFont typeface="Arial"/>
              <a:buNone/>
            </a:pPr>
            <a:r>
              <a:rPr lang="es-419"/>
              <a:t>DistanceMoved: Calcula la distancia total recorrida con el dedo en la pantalla, específica para dispositivos táctiles.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1bec1a09f1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1bec1a09f1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rPr>
              <a:t>Fermin</a:t>
            </a:r>
            <a:br>
              <a:rPr lang="es-419">
                <a:solidFill>
                  <a:schemeClr val="dk1"/>
                </a:solidFill>
              </a:rPr>
            </a:br>
            <a:r>
              <a:rPr lang="es-419">
                <a:solidFill>
                  <a:schemeClr val="dk1"/>
                </a:solidFill>
              </a:rPr>
              <a:t>Segun el mismo estudio de </a:t>
            </a:r>
            <a:r>
              <a:rPr lang="es-419">
                <a:solidFill>
                  <a:schemeClr val="dk1"/>
                </a:solidFill>
              </a:rPr>
              <a:t>2017 que dijimos antes, también se vio que el 55% de las visitas online provienen desde celulares, lo cual tiene sentido ya que hay mas celulares que personas en el mundo, y nos permite acceder en cualquier momento y lugar a internet.</a:t>
            </a:r>
            <a:endParaRPr>
              <a:solidFill>
                <a:schemeClr val="dk1"/>
              </a:solidFill>
            </a:endParaRPr>
          </a:p>
          <a:p>
            <a:pPr indent="0" lvl="0" marL="0" rtl="0" algn="l">
              <a:spcBef>
                <a:spcPts val="0"/>
              </a:spcBef>
              <a:spcAft>
                <a:spcPts val="0"/>
              </a:spcAft>
              <a:buNone/>
            </a:pPr>
            <a:r>
              <a:rPr lang="es-419"/>
              <a:t>La experiencia de usuario sigue siendo un problema en la actualidad, como se vio en un trabajo de </a:t>
            </a:r>
            <a:r>
              <a:rPr lang="es-419" u="sng">
                <a:solidFill>
                  <a:schemeClr val="dk1"/>
                </a:solidFill>
                <a:hlinkClick r:id="rId2">
                  <a:extLst>
                    <a:ext uri="{A12FA001-AC4F-418D-AE19-62706E023703}">
                      <ahyp:hlinkClr val="tx"/>
                    </a:ext>
                  </a:extLst>
                </a:hlinkClick>
              </a:rPr>
              <a:t>Hinderks et al (2019</a:t>
            </a:r>
            <a:r>
              <a:rPr lang="es-419">
                <a:solidFill>
                  <a:schemeClr val="dk1"/>
                </a:solidFill>
              </a:rPr>
              <a:t>)</a:t>
            </a:r>
            <a:r>
              <a:rPr lang="es-419"/>
              <a:t>, todavía existe una brecha en la asignación de recursos a esta área, por eso nuestro objetivo es seguirla mejorando con este trabajo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1ba6c8a482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1ba6c8a482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419">
                <a:solidFill>
                  <a:schemeClr val="dk1"/>
                </a:solidFill>
              </a:rPr>
              <a:t>Fermin</a:t>
            </a:r>
            <a:br>
              <a:rPr lang="es-419">
                <a:solidFill>
                  <a:schemeClr val="dk1"/>
                </a:solidFill>
              </a:rPr>
            </a:br>
            <a:r>
              <a:rPr lang="es-419">
                <a:solidFill>
                  <a:schemeClr val="dk1"/>
                </a:solidFill>
              </a:rPr>
              <a:t>En dispositivos móviles, la interacción táctil y las pequeñas dimensiones de la pantalla requieren métricas adaptadas para capturar correctamente la experiencia del usuario.</a:t>
            </a:r>
            <a:endParaRPr b="1" sz="1300">
              <a:solidFill>
                <a:schemeClr val="dk1"/>
              </a:solidFill>
            </a:endParaRPr>
          </a:p>
          <a:p>
            <a:pPr indent="0" lvl="0" marL="0" rtl="0" algn="l">
              <a:lnSpc>
                <a:spcPct val="115000"/>
              </a:lnSpc>
              <a:spcBef>
                <a:spcPts val="1200"/>
              </a:spcBef>
              <a:spcAft>
                <a:spcPts val="0"/>
              </a:spcAft>
              <a:buNone/>
            </a:pPr>
            <a:r>
              <a:rPr lang="es-419">
                <a:solidFill>
                  <a:schemeClr val="dk1"/>
                </a:solidFill>
              </a:rPr>
              <a:t>Las métricas de borrado y la variación entre toques, sirven para evaluar cómo los usuarios corrigen errores y ajustan sus toques en pantallas pequeñas.</a:t>
            </a:r>
            <a:endParaRPr b="1" sz="1300">
              <a:solidFill>
                <a:schemeClr val="dk1"/>
              </a:solidFill>
            </a:endParaRPr>
          </a:p>
          <a:p>
            <a:pPr indent="0" lvl="0" marL="0" rtl="0" algn="l">
              <a:lnSpc>
                <a:spcPct val="115000"/>
              </a:lnSpc>
              <a:spcBef>
                <a:spcPts val="1200"/>
              </a:spcBef>
              <a:spcAft>
                <a:spcPts val="0"/>
              </a:spcAft>
              <a:buNone/>
            </a:pPr>
            <a:r>
              <a:rPr lang="es-419">
                <a:solidFill>
                  <a:schemeClr val="dk1"/>
                </a:solidFill>
              </a:rPr>
              <a:t>La métrica </a:t>
            </a:r>
            <a:r>
              <a:rPr b="1" lang="es-419">
                <a:solidFill>
                  <a:schemeClr val="dk1"/>
                </a:solidFill>
              </a:rPr>
              <a:t>MisInteractions</a:t>
            </a:r>
            <a:r>
              <a:rPr lang="es-419">
                <a:solidFill>
                  <a:schemeClr val="dk1"/>
                </a:solidFill>
              </a:rPr>
              <a:t> contabiliza los toques erróneos, mostrando cómo la precisión de las interacciones en distintos dispositivos </a:t>
            </a:r>
            <a:r>
              <a:rPr lang="es-419">
                <a:solidFill>
                  <a:schemeClr val="dk1"/>
                </a:solidFill>
              </a:rPr>
              <a:t>móviles</a:t>
            </a:r>
            <a:r>
              <a:rPr lang="es-419">
                <a:solidFill>
                  <a:schemeClr val="dk1"/>
                </a:solidFill>
              </a:rPr>
              <a:t> impacta la percepción del esfuerzo del usuario.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1ba6c8a482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1ba6c8a482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rPr>
              <a:t>Fermin</a:t>
            </a:r>
            <a:br>
              <a:rPr lang="es-419"/>
            </a:br>
            <a:r>
              <a:rPr lang="es-419"/>
              <a:t>Aumentar el número de usuarios para recopilar más datos.</a:t>
            </a:r>
            <a:endParaRPr/>
          </a:p>
          <a:p>
            <a:pPr indent="0" lvl="0" marL="0" rtl="0" algn="l">
              <a:spcBef>
                <a:spcPts val="0"/>
              </a:spcBef>
              <a:spcAft>
                <a:spcPts val="0"/>
              </a:spcAft>
              <a:buClr>
                <a:schemeClr val="dk1"/>
              </a:buClr>
              <a:buSzPts val="1100"/>
              <a:buFont typeface="Arial"/>
              <a:buNone/>
            </a:pPr>
            <a:r>
              <a:rPr lang="es-419"/>
              <a:t>Realizar pruebas desde cualquier dispositivo móvil a través de Internet o una aplicación dedicada.</a:t>
            </a:r>
            <a:endParaRPr/>
          </a:p>
          <a:p>
            <a:pPr indent="0" lvl="0" marL="0" rtl="0" algn="l">
              <a:spcBef>
                <a:spcPts val="0"/>
              </a:spcBef>
              <a:spcAft>
                <a:spcPts val="0"/>
              </a:spcAft>
              <a:buClr>
                <a:schemeClr val="dk1"/>
              </a:buClr>
              <a:buSzPts val="1100"/>
              <a:buFont typeface="Arial"/>
              <a:buNone/>
            </a:pPr>
            <a:r>
              <a:rPr lang="es-419">
                <a:solidFill>
                  <a:schemeClr val="dk1"/>
                </a:solidFill>
              </a:rPr>
              <a:t>M</a:t>
            </a:r>
            <a:r>
              <a:rPr lang="es-419">
                <a:solidFill>
                  <a:schemeClr val="dk1"/>
                </a:solidFill>
              </a:rPr>
              <a:t>ejorar la precisión para los modelos de predicción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203a69fc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203a69fc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1ba6c8a482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1ba6c8a482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Fermin</a:t>
            </a:r>
            <a:endParaRPr b="1"/>
          </a:p>
          <a:p>
            <a:pPr indent="0" lvl="0" marL="0" rtl="0" algn="l">
              <a:spcBef>
                <a:spcPts val="0"/>
              </a:spcBef>
              <a:spcAft>
                <a:spcPts val="0"/>
              </a:spcAft>
              <a:buNone/>
            </a:pPr>
            <a:r>
              <a:rPr lang="es-419"/>
              <a:t>Algunos de los trabajos </a:t>
            </a:r>
            <a:r>
              <a:rPr lang="es-419"/>
              <a:t>más</a:t>
            </a:r>
            <a:r>
              <a:rPr lang="es-419"/>
              <a:t> relacionados con el nuestro que encontramos fueron los que evaluaban la usabilidad pero en aplicaciones </a:t>
            </a:r>
            <a:r>
              <a:rPr lang="es-419"/>
              <a:t>móviles</a:t>
            </a:r>
            <a:r>
              <a:rPr lang="es-419"/>
              <a:t> de Hussain y Kaur, a diferencia de nosotros que apuntamos a los formularios en </a:t>
            </a:r>
            <a:r>
              <a:rPr lang="es-419"/>
              <a:t>páginas</a:t>
            </a:r>
            <a:r>
              <a:rPr lang="es-419"/>
              <a:t> webs.</a:t>
            </a:r>
            <a:endParaRPr/>
          </a:p>
          <a:p>
            <a:pPr indent="0" lvl="0" marL="0" rtl="0" algn="l">
              <a:spcBef>
                <a:spcPts val="0"/>
              </a:spcBef>
              <a:spcAft>
                <a:spcPts val="0"/>
              </a:spcAft>
              <a:buNone/>
            </a:pPr>
            <a:r>
              <a:rPr lang="es-419">
                <a:solidFill>
                  <a:schemeClr val="dk1"/>
                </a:solidFill>
              </a:rPr>
              <a:t>Personalizacion y optimizacion de experiencia web como el de anderson y el ruso ?), que también apuntaban a mejorar la navegación en web como nosotros pero de forma mas general.</a:t>
            </a:r>
            <a:endParaRPr/>
          </a:p>
          <a:p>
            <a:pPr indent="0" lvl="0" marL="0" rtl="0" algn="l">
              <a:spcBef>
                <a:spcPts val="0"/>
              </a:spcBef>
              <a:spcAft>
                <a:spcPts val="0"/>
              </a:spcAft>
              <a:buNone/>
            </a:pPr>
            <a:r>
              <a:rPr lang="es-419"/>
              <a:t>los de </a:t>
            </a:r>
            <a:r>
              <a:rPr lang="es-419"/>
              <a:t>percepción</a:t>
            </a:r>
            <a:r>
              <a:rPr lang="es-419"/>
              <a:t> del esfuerzo en dispositivos </a:t>
            </a:r>
            <a:r>
              <a:rPr lang="es-419"/>
              <a:t>móviles</a:t>
            </a:r>
            <a:r>
              <a:rPr lang="es-419"/>
              <a:t> como el de cui y </a:t>
            </a:r>
            <a:r>
              <a:rPr lang="es-419"/>
              <a:t>julián</a:t>
            </a:r>
            <a:r>
              <a:rPr lang="es-419"/>
              <a:t> nuestro director, en el cual nos basamos para hacer el calculo de esfuerzo nuestro, </a:t>
            </a:r>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s-419" u="sng">
                <a:solidFill>
                  <a:schemeClr val="dk1"/>
                </a:solidFill>
                <a:hlinkClick r:id="rId2">
                  <a:extLst>
                    <a:ext uri="{A12FA001-AC4F-418D-AE19-62706E023703}">
                      <ahyp:hlinkClr val="tx"/>
                    </a:ext>
                  </a:extLst>
                </a:hlinkClick>
              </a:rPr>
              <a:t>Speicher et al. (2014)</a:t>
            </a:r>
            <a:r>
              <a:rPr lang="es-419">
                <a:solidFill>
                  <a:schemeClr val="dk1"/>
                </a:solidFill>
              </a:rPr>
              <a:t> con la herramienta WaPPU para medir la usabilidad y predecir la calidad de la experiencia del usuario en páginas web.</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s-419" u="sng">
                <a:solidFill>
                  <a:schemeClr val="dk1"/>
                </a:solidFill>
                <a:hlinkClick r:id="rId3">
                  <a:extLst>
                    <a:ext uri="{A12FA001-AC4F-418D-AE19-62706E023703}">
                      <ahyp:hlinkClr val="tx"/>
                    </a:ext>
                  </a:extLst>
                </a:hlinkClick>
              </a:rPr>
              <a:t>Nebeling et al. (2013)</a:t>
            </a:r>
            <a:r>
              <a:rPr lang="es-419">
                <a:solidFill>
                  <a:schemeClr val="dk1"/>
                </a:solidFill>
              </a:rPr>
              <a:t> con la herramienta W3Touch que ayudaría a mejorar las páginas web con respecto a pantallas táctiles por las dimensiones y demas (zoom).</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f4cc00f63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f4cc00f63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Lautaro</a:t>
            </a:r>
            <a:br>
              <a:rPr lang="es-419"/>
            </a:br>
            <a:r>
              <a:rPr lang="es-419"/>
              <a:t>Introduccion -&gt; explicar esfuerzo de interaccion -&gt; dar un ejemplo con el grafico</a:t>
            </a:r>
            <a:br>
              <a:rPr lang="es-419"/>
            </a:br>
            <a:r>
              <a:rPr lang="es-419"/>
              <a:t>Para entender </a:t>
            </a:r>
            <a:r>
              <a:rPr lang="es-419"/>
              <a:t>cómo vamos a</a:t>
            </a:r>
            <a:r>
              <a:rPr lang="es-419"/>
              <a:t> evaluar el esfuerzo veamos primero a </a:t>
            </a:r>
            <a:r>
              <a:rPr lang="es-419"/>
              <a:t>qué</a:t>
            </a:r>
            <a:r>
              <a:rPr lang="es-419"/>
              <a:t> nos referimos </a:t>
            </a:r>
            <a:r>
              <a:rPr lang="es-419"/>
              <a:t>exactamente</a:t>
            </a:r>
            <a:r>
              <a:rPr lang="es-419"/>
              <a:t> cuando hablamos de esfuerzo de </a:t>
            </a:r>
            <a:r>
              <a:rPr lang="es-419"/>
              <a:t>interacción</a:t>
            </a:r>
            <a:r>
              <a:rPr lang="es-419"/>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eb1566be1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eb1566be1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t>Lautaro</a:t>
            </a:r>
            <a:br>
              <a:rPr lang="es-419"/>
            </a:br>
            <a:r>
              <a:rPr lang="es-419"/>
              <a:t>Y asi aparece el esfuerzo de interacción, el cual seria la manera de medir la dificultad que tuvo un usuario a la hora de completar elementos del formulario. Esta </a:t>
            </a:r>
            <a:r>
              <a:rPr lang="es-419"/>
              <a:t>medición</a:t>
            </a:r>
            <a:r>
              <a:rPr lang="es-419"/>
              <a:t> consta de un puntaje con un rango de 1 a 4, donde el </a:t>
            </a:r>
            <a:r>
              <a:rPr lang="es-419"/>
              <a:t>número</a:t>
            </a:r>
            <a:r>
              <a:rPr lang="es-419"/>
              <a:t> </a:t>
            </a:r>
            <a:r>
              <a:rPr lang="es-419"/>
              <a:t>más</a:t>
            </a:r>
            <a:r>
              <a:rPr lang="es-419"/>
              <a:t> bajo indica que al usuario le </a:t>
            </a:r>
            <a:r>
              <a:rPr lang="es-419"/>
              <a:t>resultó</a:t>
            </a:r>
            <a:r>
              <a:rPr lang="es-419"/>
              <a:t> simple la tarea, y 4 que le </a:t>
            </a:r>
            <a:r>
              <a:rPr lang="es-419"/>
              <a:t>resultó</a:t>
            </a:r>
            <a:r>
              <a:rPr lang="es-419"/>
              <a:t> muy </a:t>
            </a:r>
            <a:r>
              <a:rPr lang="es-419"/>
              <a:t>difícil</a:t>
            </a:r>
            <a:r>
              <a:rPr lang="es-419"/>
              <a:t>.</a:t>
            </a:r>
            <a:br>
              <a:rPr lang="es-419"/>
            </a:br>
            <a:r>
              <a:rPr lang="es-419"/>
              <a:t>Para poder medir esto se crearon distintas </a:t>
            </a:r>
            <a:r>
              <a:rPr lang="es-419"/>
              <a:t>métricas</a:t>
            </a:r>
            <a:r>
              <a:rPr lang="es-419"/>
              <a:t> que indican </a:t>
            </a:r>
            <a:r>
              <a:rPr lang="es-419"/>
              <a:t>información</a:t>
            </a:r>
            <a:r>
              <a:rPr lang="es-419"/>
              <a:t> </a:t>
            </a:r>
            <a:r>
              <a:rPr lang="es-419"/>
              <a:t>específica</a:t>
            </a:r>
            <a:r>
              <a:rPr lang="es-419"/>
              <a:t> sobre la </a:t>
            </a:r>
            <a:r>
              <a:rPr lang="es-419"/>
              <a:t>interacción</a:t>
            </a:r>
            <a:r>
              <a:rPr lang="es-419"/>
              <a:t> del usuario con los distintos elementos. Por ejemplo, a la hora de completar una entrada de texto, desde que se toca hasta que se cambia de ese elemento se cuenta el tiempo, esa seria una </a:t>
            </a:r>
            <a:r>
              <a:rPr lang="es-419"/>
              <a:t>métrica</a:t>
            </a:r>
            <a:r>
              <a:rPr lang="es-419"/>
              <a:t> llamada focusTimeTactil	</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Clr>
                <a:schemeClr val="dk1"/>
              </a:buClr>
              <a:buSzPts val="1100"/>
              <a:buAutoNum type="arabicParenR"/>
            </a:pPr>
            <a:r>
              <a:rPr lang="es-419">
                <a:solidFill>
                  <a:schemeClr val="dk1"/>
                </a:solidFill>
              </a:rPr>
              <a:t>Explicar qué es el esfuerzo de interacción / cómo se mide (de 1 a 4)</a:t>
            </a:r>
            <a:endParaRPr>
              <a:solidFill>
                <a:schemeClr val="dk1"/>
              </a:solidFill>
            </a:endParaRPr>
          </a:p>
          <a:p>
            <a:pPr indent="-298450" lvl="0" marL="457200" rtl="0" algn="l">
              <a:spcBef>
                <a:spcPts val="0"/>
              </a:spcBef>
              <a:spcAft>
                <a:spcPts val="0"/>
              </a:spcAft>
              <a:buClr>
                <a:schemeClr val="dk1"/>
              </a:buClr>
              <a:buSzPts val="1100"/>
              <a:buAutoNum type="arabicParenR"/>
            </a:pPr>
            <a:r>
              <a:rPr lang="es-419">
                <a:solidFill>
                  <a:schemeClr val="dk1"/>
                </a:solidFill>
              </a:rPr>
              <a:t>Explicar cómo se representa en métricas (movimiento errático del cursor, tiempos entre tecla y tecla)</a:t>
            </a:r>
            <a:endParaRPr>
              <a:solidFill>
                <a:schemeClr val="dk1"/>
              </a:solidFill>
            </a:endParaRPr>
          </a:p>
          <a:p>
            <a:pPr indent="-298450" lvl="0" marL="457200" rtl="0" algn="l">
              <a:spcBef>
                <a:spcPts val="0"/>
              </a:spcBef>
              <a:spcAft>
                <a:spcPts val="0"/>
              </a:spcAft>
              <a:buClr>
                <a:schemeClr val="dk1"/>
              </a:buClr>
              <a:buSzPts val="1100"/>
              <a:buAutoNum type="arabicParenR"/>
            </a:pPr>
            <a:r>
              <a:rPr lang="es-419">
                <a:solidFill>
                  <a:schemeClr val="dk1"/>
                </a:solidFill>
              </a:rPr>
              <a:t>Explicar cómo se entrenaron los modelos / cómo se automatiza</a:t>
            </a:r>
            <a:endParaRPr>
              <a:solidFill>
                <a:schemeClr val="dk1"/>
              </a:solidFill>
            </a:endParaRPr>
          </a:p>
          <a:p>
            <a:pPr indent="-298450" lvl="0" marL="914400" rtl="0" algn="l">
              <a:spcBef>
                <a:spcPts val="0"/>
              </a:spcBef>
              <a:spcAft>
                <a:spcPts val="0"/>
              </a:spcAft>
              <a:buClr>
                <a:schemeClr val="dk1"/>
              </a:buClr>
              <a:buSzPts val="1100"/>
              <a:buChar char="-"/>
            </a:pPr>
            <a:r>
              <a:rPr lang="es-419">
                <a:solidFill>
                  <a:schemeClr val="dk1"/>
                </a:solidFill>
              </a:rPr>
              <a:t>obtener muestras</a:t>
            </a:r>
            <a:endParaRPr>
              <a:solidFill>
                <a:schemeClr val="dk1"/>
              </a:solidFill>
            </a:endParaRPr>
          </a:p>
          <a:p>
            <a:pPr indent="-298450" lvl="0" marL="914400" rtl="0" algn="l">
              <a:spcBef>
                <a:spcPts val="0"/>
              </a:spcBef>
              <a:spcAft>
                <a:spcPts val="0"/>
              </a:spcAft>
              <a:buClr>
                <a:schemeClr val="dk1"/>
              </a:buClr>
              <a:buSzPts val="1100"/>
              <a:buChar char="-"/>
            </a:pPr>
            <a:r>
              <a:rPr lang="es-419">
                <a:solidFill>
                  <a:schemeClr val="dk1"/>
                </a:solidFill>
              </a:rPr>
              <a:t>clasificar las muestras con ratings de expertos</a:t>
            </a:r>
            <a:endParaRPr>
              <a:solidFill>
                <a:schemeClr val="dk1"/>
              </a:solidFill>
            </a:endParaRPr>
          </a:p>
          <a:p>
            <a:pPr indent="-298450" lvl="0" marL="457200" rtl="0" algn="l">
              <a:spcBef>
                <a:spcPts val="0"/>
              </a:spcBef>
              <a:spcAft>
                <a:spcPts val="0"/>
              </a:spcAft>
              <a:buClr>
                <a:schemeClr val="dk1"/>
              </a:buClr>
              <a:buSzPts val="1100"/>
              <a:buAutoNum type="arabicParenR"/>
            </a:pPr>
            <a:r>
              <a:rPr lang="es-419">
                <a:solidFill>
                  <a:schemeClr val="dk1"/>
                </a:solidFill>
              </a:rPr>
              <a:t>Explicar por qué las métricas de 2) no siempre sirven para mobile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eb1566be1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eb1566be1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Lautaro</a:t>
            </a:r>
            <a:br>
              <a:rPr lang="es-419"/>
            </a:br>
            <a:r>
              <a:rPr lang="es-419"/>
              <a:t>Este </a:t>
            </a:r>
            <a:r>
              <a:rPr lang="es-419"/>
              <a:t>medición</a:t>
            </a:r>
            <a:r>
              <a:rPr lang="es-419"/>
              <a:t> del esfuerzo de </a:t>
            </a:r>
            <a:r>
              <a:rPr lang="es-419"/>
              <a:t>interacción lo crearon grigera y gardey en 2019 y 2022 respectivamente. En el mismo se desarrollo la métrica de esfuerzo antes mencionada, crearon también las métricas que se encargan de obtener informacion sobre la interacción del usuario con los distintos elementos del formulario, luego desarrollaron un sistema donde estas metricas se capturan automaticamente a medida que el usuario va completando el formulario. Este sistema fue utilizado para realizar pruebas con usuarios y que expertos en UX calificaran según su criterio con puntajes entre 1 y 4 mencionados anteriormente, y asi, con las metricas por un lado y el puntaje correspondiente a cada una crear un modelo de prediccion, el cual va a servir para predecir automáticamente el esfuerzo de interacción de los usuarios al completar formularios.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f4cc00f63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f4cc00f63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Fermin</a:t>
            </a:r>
            <a:br>
              <a:rPr lang="es-419"/>
            </a:br>
            <a:r>
              <a:rPr lang="es-419"/>
              <a:t>Nuestro objetivo es mejorar la usabilidad y experiencia de usuario con formularios en dispositivos moviles, para eso vamos a crear las metricas y refinarlas lo mejor posible. </a:t>
            </a:r>
            <a:endParaRPr/>
          </a:p>
          <a:p>
            <a:pPr indent="0" lvl="0" marL="0" rtl="0" algn="l">
              <a:spcBef>
                <a:spcPts val="0"/>
              </a:spcBef>
              <a:spcAft>
                <a:spcPts val="0"/>
              </a:spcAft>
              <a:buNone/>
            </a:pPr>
            <a:r>
              <a:rPr lang="es-419"/>
              <a:t>(porque seran lo que den pie a encontrar los elementos mas complejos en cada formulario)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eb1566be1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eb1566be1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Fermin</a:t>
            </a:r>
            <a:br>
              <a:rPr lang="es-419"/>
            </a:br>
            <a:r>
              <a:rPr lang="es-419"/>
              <a:t>Nuestro objetivo en este trabajo fue desarrollar estas distintas metricas para calcular el esfuerzo de interaccion en dispositivos moviles, ya que solo estaba desarollado para escritorio. Con el objetivo final de poder crear un modelo de prediccion para automatizar el procedimiento y obtener la dificultad de los distintos formularios de manera </a:t>
            </a:r>
            <a:r>
              <a:rPr lang="es-419"/>
              <a:t>rápida</a:t>
            </a:r>
            <a:r>
              <a:rPr lang="es-419"/>
              <a:t>. Para esto tuvimos que adaptar las metricas que heredamos de escritorio que aun eran </a:t>
            </a:r>
            <a:r>
              <a:rPr lang="es-419"/>
              <a:t>útiles</a:t>
            </a:r>
            <a:r>
              <a:rPr lang="es-419"/>
              <a:t> en el contexto de moviles, y ademas crear metricas que solo tienen sentido en este nuevo contexto. </a:t>
            </a:r>
            <a:endParaRPr/>
          </a:p>
          <a:p>
            <a:pPr indent="0" lvl="0" marL="0" rtl="0" algn="l">
              <a:spcBef>
                <a:spcPts val="0"/>
              </a:spcBef>
              <a:spcAft>
                <a:spcPts val="0"/>
              </a:spcAft>
              <a:buNone/>
            </a:pPr>
            <a:r>
              <a:rPr lang="es-419"/>
              <a:t>Luego </a:t>
            </a:r>
            <a:r>
              <a:rPr lang="es-419"/>
              <a:t>llevamos</a:t>
            </a:r>
            <a:r>
              <a:rPr lang="es-419"/>
              <a:t> a cabo las pruebas con los voluntarios para </a:t>
            </a:r>
            <a:r>
              <a:rPr lang="es-419"/>
              <a:t>después</a:t>
            </a:r>
            <a:r>
              <a:rPr lang="es-419"/>
              <a:t> poder analizarla con los expertos y por </a:t>
            </a:r>
            <a:r>
              <a:rPr lang="es-419"/>
              <a:t>último</a:t>
            </a:r>
            <a:r>
              <a:rPr lang="es-419"/>
              <a:t> refinar las métricas que creamos en un principio o agregar las que </a:t>
            </a:r>
            <a:r>
              <a:rPr lang="es-419"/>
              <a:t>estén</a:t>
            </a:r>
            <a:r>
              <a:rPr lang="es-419"/>
              <a:t> en falta.</a:t>
            </a:r>
            <a:br>
              <a:rPr lang="es-419"/>
            </a:br>
            <a:endParaRPr/>
          </a:p>
          <a:p>
            <a:pPr indent="0" lvl="0" marL="0" rtl="0" algn="l">
              <a:spcBef>
                <a:spcPts val="0"/>
              </a:spcBef>
              <a:spcAft>
                <a:spcPts val="0"/>
              </a:spcAft>
              <a:buNone/>
            </a:pPr>
            <a:r>
              <a:rPr lang="es-419"/>
              <a:t>Adaptación y creación de métricas para dispositivos móviles.</a:t>
            </a:r>
            <a:endParaRPr/>
          </a:p>
          <a:p>
            <a:pPr indent="0" lvl="0" marL="0" rtl="0" algn="l">
              <a:spcBef>
                <a:spcPts val="0"/>
              </a:spcBef>
              <a:spcAft>
                <a:spcPts val="0"/>
              </a:spcAft>
              <a:buClr>
                <a:schemeClr val="dk1"/>
              </a:buClr>
              <a:buSzPts val="1100"/>
              <a:buFont typeface="Arial"/>
              <a:buNone/>
            </a:pPr>
            <a:r>
              <a:rPr lang="es-419"/>
              <a:t>Pruebas con voluntarios.</a:t>
            </a:r>
            <a:endParaRPr/>
          </a:p>
          <a:p>
            <a:pPr indent="0" lvl="0" marL="0" rtl="0" algn="l">
              <a:spcBef>
                <a:spcPts val="0"/>
              </a:spcBef>
              <a:spcAft>
                <a:spcPts val="0"/>
              </a:spcAft>
              <a:buClr>
                <a:schemeClr val="dk1"/>
              </a:buClr>
              <a:buSzPts val="1100"/>
              <a:buFont typeface="Arial"/>
              <a:buNone/>
            </a:pPr>
            <a:r>
              <a:rPr lang="es-419"/>
              <a:t>Validación de las métricas con expertos UX.</a:t>
            </a:r>
            <a:endParaRPr/>
          </a:p>
          <a:p>
            <a:pPr indent="0" lvl="0" marL="0" rtl="0" algn="l">
              <a:spcBef>
                <a:spcPts val="0"/>
              </a:spcBef>
              <a:spcAft>
                <a:spcPts val="0"/>
              </a:spcAft>
              <a:buClr>
                <a:schemeClr val="dk1"/>
              </a:buClr>
              <a:buSzPts val="1100"/>
              <a:buFont typeface="Arial"/>
              <a:buNone/>
            </a:pPr>
            <a:r>
              <a:rPr lang="es-419"/>
              <a:t>Refinamiento de las métricas originales.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comments" Target="../comments/commen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comments" Target="../comments/comment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comments" Target="../comments/comment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comments" Target="../comments/comment7.xml"/><Relationship Id="rId4" Type="http://schemas.openxmlformats.org/officeDocument/2006/relationships/image" Target="../media/image16.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comments" Target="../comments/comment8.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comments" Target="../comments/comment9.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comments" Target="../comments/comment10.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comments" Target="../comments/comment1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comments" Target="../comments/comment12.xml"/><Relationship Id="rId4" Type="http://schemas.openxmlformats.org/officeDocument/2006/relationships/image" Target="../media/image28.png"/><Relationship Id="rId5" Type="http://schemas.openxmlformats.org/officeDocument/2006/relationships/image" Target="../media/image38.png"/><Relationship Id="rId6"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comments" Target="../comments/comment13.xml"/><Relationship Id="rId4" Type="http://schemas.openxmlformats.org/officeDocument/2006/relationships/image" Target="../media/image20.png"/><Relationship Id="rId5" Type="http://schemas.openxmlformats.org/officeDocument/2006/relationships/image" Target="../media/image32.png"/><Relationship Id="rId6" Type="http://schemas.openxmlformats.org/officeDocument/2006/relationships/image" Target="../media/image25.png"/><Relationship Id="rId7"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comments" Target="../comments/commen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comments" Target="../comments/comment15.xml"/><Relationship Id="rId4" Type="http://schemas.openxmlformats.org/officeDocument/2006/relationships/image" Target="../media/image21.png"/><Relationship Id="rId5" Type="http://schemas.openxmlformats.org/officeDocument/2006/relationships/image" Target="../media/image29.png"/><Relationship Id="rId6" Type="http://schemas.openxmlformats.org/officeDocument/2006/relationships/image" Target="../media/image26.png"/><Relationship Id="rId7"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comments" Target="../comments/comment16.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27.png"/><Relationship Id="rId6" Type="http://schemas.openxmlformats.org/officeDocument/2006/relationships/image" Target="../media/image39.png"/><Relationship Id="rId7" Type="http://schemas.openxmlformats.org/officeDocument/2006/relationships/image" Target="../media/image33.png"/><Relationship Id="rId8"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omments" Target="../comments/commen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40250" y="668475"/>
            <a:ext cx="8263500" cy="1785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419"/>
              <a:t>Evaluación del esfuerzo del usuario en la web móvil</a:t>
            </a:r>
            <a:endParaRPr/>
          </a:p>
        </p:txBody>
      </p:sp>
      <p:sp>
        <p:nvSpPr>
          <p:cNvPr id="55" name="Google Shape;55;p13"/>
          <p:cNvSpPr txBox="1"/>
          <p:nvPr>
            <p:ph idx="1" type="subTitle"/>
          </p:nvPr>
        </p:nvSpPr>
        <p:spPr>
          <a:xfrm>
            <a:off x="510450" y="3174471"/>
            <a:ext cx="8123100" cy="1701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419">
                <a:solidFill>
                  <a:schemeClr val="accent2"/>
                </a:solidFill>
              </a:rPr>
              <a:t>Tesina de licenciatura en </a:t>
            </a:r>
            <a:r>
              <a:rPr lang="es-419">
                <a:solidFill>
                  <a:schemeClr val="accent2"/>
                </a:solidFill>
              </a:rPr>
              <a:t>informática</a:t>
            </a:r>
            <a:endParaRPr>
              <a:solidFill>
                <a:schemeClr val="accent2"/>
              </a:solidFill>
            </a:endParaRPr>
          </a:p>
          <a:p>
            <a:pPr indent="-314200" lvl="0" marL="457200" rtl="0" algn="ctr">
              <a:spcBef>
                <a:spcPts val="0"/>
              </a:spcBef>
              <a:spcAft>
                <a:spcPts val="0"/>
              </a:spcAft>
              <a:buClr>
                <a:schemeClr val="accent2"/>
              </a:buClr>
              <a:buSzPts val="2000"/>
              <a:buChar char="❖"/>
            </a:pPr>
            <a:r>
              <a:rPr lang="es-419" sz="2000">
                <a:solidFill>
                  <a:schemeClr val="accent2"/>
                </a:solidFill>
              </a:rPr>
              <a:t>Lautaro Ezequiel Aria</a:t>
            </a:r>
            <a:endParaRPr sz="2000">
              <a:solidFill>
                <a:schemeClr val="accent2"/>
              </a:solidFill>
            </a:endParaRPr>
          </a:p>
          <a:p>
            <a:pPr indent="-307000" lvl="0" marL="0" rtl="0" algn="ctr">
              <a:spcBef>
                <a:spcPts val="0"/>
              </a:spcBef>
              <a:spcAft>
                <a:spcPts val="0"/>
              </a:spcAft>
              <a:buClr>
                <a:schemeClr val="accent2"/>
              </a:buClr>
              <a:buSzPts val="2000"/>
              <a:buChar char="❖"/>
            </a:pPr>
            <a:r>
              <a:rPr lang="es-419" sz="2000">
                <a:solidFill>
                  <a:schemeClr val="accent2"/>
                </a:solidFill>
              </a:rPr>
              <a:t>Fermín Moreno</a:t>
            </a:r>
            <a:endParaRPr sz="2000">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2"/>
          <p:cNvPicPr preferRelativeResize="0"/>
          <p:nvPr/>
        </p:nvPicPr>
        <p:blipFill>
          <a:blip r:embed="rId4">
            <a:alphaModFix/>
          </a:blip>
          <a:stretch>
            <a:fillRect/>
          </a:stretch>
        </p:blipFill>
        <p:spPr>
          <a:xfrm>
            <a:off x="1064655" y="48625"/>
            <a:ext cx="7014696" cy="5046250"/>
          </a:xfrm>
          <a:prstGeom prst="rect">
            <a:avLst/>
          </a:prstGeom>
          <a:noFill/>
          <a:ln>
            <a:noFill/>
          </a:ln>
        </p:spPr>
      </p:pic>
      <p:sp>
        <p:nvSpPr>
          <p:cNvPr id="141" name="Google Shape;141;p22"/>
          <p:cNvSpPr txBox="1"/>
          <p:nvPr/>
        </p:nvSpPr>
        <p:spPr>
          <a:xfrm>
            <a:off x="250400" y="93925"/>
            <a:ext cx="5424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300">
                <a:solidFill>
                  <a:schemeClr val="dk1"/>
                </a:solidFill>
              </a:rPr>
              <a:t>1</a:t>
            </a:r>
            <a:endParaRPr sz="2300">
              <a:solidFill>
                <a:schemeClr val="dk1"/>
              </a:solidFill>
            </a:endParaRPr>
          </a:p>
        </p:txBody>
      </p:sp>
      <p:sp>
        <p:nvSpPr>
          <p:cNvPr id="142" name="Google Shape;142;p22"/>
          <p:cNvSpPr/>
          <p:nvPr/>
        </p:nvSpPr>
        <p:spPr>
          <a:xfrm>
            <a:off x="187775" y="140875"/>
            <a:ext cx="480000" cy="4800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idx="1" type="subTitle"/>
          </p:nvPr>
        </p:nvSpPr>
        <p:spPr>
          <a:xfrm>
            <a:off x="2273250" y="3524850"/>
            <a:ext cx="4597500" cy="6060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s-419" sz="2120">
                <a:solidFill>
                  <a:schemeClr val="accent2"/>
                </a:solidFill>
              </a:rPr>
              <a:t>Heredamos 5 formularios de prueba</a:t>
            </a:r>
            <a:endParaRPr sz="2120">
              <a:solidFill>
                <a:schemeClr val="accent2"/>
              </a:solidFill>
            </a:endParaRPr>
          </a:p>
        </p:txBody>
      </p:sp>
      <p:sp>
        <p:nvSpPr>
          <p:cNvPr id="148" name="Google Shape;148;p23"/>
          <p:cNvSpPr txBox="1"/>
          <p:nvPr>
            <p:ph type="ctrTitle"/>
          </p:nvPr>
        </p:nvSpPr>
        <p:spPr>
          <a:xfrm>
            <a:off x="311700" y="38850"/>
            <a:ext cx="8520600" cy="606000"/>
          </a:xfrm>
          <a:prstGeom prst="rect">
            <a:avLst/>
          </a:prstGeom>
        </p:spPr>
        <p:txBody>
          <a:bodyPr anchorCtr="0" anchor="b" bIns="91425" lIns="91425" spcFirstLastPara="1" rIns="91425" wrap="square" tIns="91425">
            <a:normAutofit fontScale="90000"/>
          </a:bodyPr>
          <a:lstStyle/>
          <a:p>
            <a:pPr indent="0" lvl="0" marL="0" rtl="0" algn="ctr">
              <a:lnSpc>
                <a:spcPct val="80000"/>
              </a:lnSpc>
              <a:spcBef>
                <a:spcPts val="0"/>
              </a:spcBef>
              <a:spcAft>
                <a:spcPts val="0"/>
              </a:spcAft>
              <a:buClr>
                <a:srgbClr val="000000"/>
              </a:buClr>
              <a:buSzPts val="396"/>
              <a:buFont typeface="Arial"/>
              <a:buNone/>
            </a:pPr>
            <a:r>
              <a:rPr lang="es-419" sz="3620">
                <a:solidFill>
                  <a:schemeClr val="accent2"/>
                </a:solidFill>
              </a:rPr>
              <a:t>Preparación de formularios</a:t>
            </a:r>
            <a:endParaRPr sz="6700"/>
          </a:p>
        </p:txBody>
      </p:sp>
      <p:pic>
        <p:nvPicPr>
          <p:cNvPr id="149" name="Google Shape;149;p23"/>
          <p:cNvPicPr preferRelativeResize="0"/>
          <p:nvPr/>
        </p:nvPicPr>
        <p:blipFill>
          <a:blip r:embed="rId4">
            <a:alphaModFix/>
          </a:blip>
          <a:stretch>
            <a:fillRect/>
          </a:stretch>
        </p:blipFill>
        <p:spPr>
          <a:xfrm>
            <a:off x="3448525" y="1277900"/>
            <a:ext cx="2246948" cy="22469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idx="1" type="subTitle"/>
          </p:nvPr>
        </p:nvSpPr>
        <p:spPr>
          <a:xfrm>
            <a:off x="207450" y="972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419" sz="3200">
                <a:solidFill>
                  <a:schemeClr val="dk1"/>
                </a:solidFill>
              </a:rPr>
              <a:t>Menú principal</a:t>
            </a:r>
            <a:endParaRPr sz="3200">
              <a:solidFill>
                <a:schemeClr val="dk1"/>
              </a:solidFill>
            </a:endParaRPr>
          </a:p>
        </p:txBody>
      </p:sp>
      <p:pic>
        <p:nvPicPr>
          <p:cNvPr id="155" name="Google Shape;155;p24"/>
          <p:cNvPicPr preferRelativeResize="0"/>
          <p:nvPr/>
        </p:nvPicPr>
        <p:blipFill>
          <a:blip r:embed="rId4">
            <a:alphaModFix/>
          </a:blip>
          <a:stretch>
            <a:fillRect/>
          </a:stretch>
        </p:blipFill>
        <p:spPr>
          <a:xfrm>
            <a:off x="2273800" y="836600"/>
            <a:ext cx="4486275" cy="4076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ctrTitle"/>
          </p:nvPr>
        </p:nvSpPr>
        <p:spPr>
          <a:xfrm>
            <a:off x="311700" y="102250"/>
            <a:ext cx="8520600" cy="831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419" sz="3600"/>
              <a:t>Adaptación de formularios</a:t>
            </a:r>
            <a:br>
              <a:rPr lang="es-419" sz="3600"/>
            </a:br>
            <a:r>
              <a:rPr lang="es-419" sz="2600"/>
              <a:t>1.	Pasajero</a:t>
            </a:r>
            <a:endParaRPr sz="2600"/>
          </a:p>
        </p:txBody>
      </p:sp>
      <p:pic>
        <p:nvPicPr>
          <p:cNvPr id="161" name="Google Shape;161;p25"/>
          <p:cNvPicPr preferRelativeResize="0"/>
          <p:nvPr/>
        </p:nvPicPr>
        <p:blipFill>
          <a:blip r:embed="rId4">
            <a:alphaModFix/>
          </a:blip>
          <a:stretch>
            <a:fillRect/>
          </a:stretch>
        </p:blipFill>
        <p:spPr>
          <a:xfrm>
            <a:off x="940225" y="1238875"/>
            <a:ext cx="2466975" cy="3400425"/>
          </a:xfrm>
          <a:prstGeom prst="rect">
            <a:avLst/>
          </a:prstGeom>
          <a:noFill/>
          <a:ln>
            <a:noFill/>
          </a:ln>
        </p:spPr>
      </p:pic>
      <p:pic>
        <p:nvPicPr>
          <p:cNvPr id="162" name="Google Shape;162;p25"/>
          <p:cNvPicPr preferRelativeResize="0"/>
          <p:nvPr/>
        </p:nvPicPr>
        <p:blipFill rotWithShape="1">
          <a:blip r:embed="rId5">
            <a:alphaModFix/>
          </a:blip>
          <a:srcRect b="0" l="0" r="0" t="1487"/>
          <a:stretch/>
        </p:blipFill>
        <p:spPr>
          <a:xfrm>
            <a:off x="5499125" y="1238863"/>
            <a:ext cx="2333625" cy="3190875"/>
          </a:xfrm>
          <a:prstGeom prst="rect">
            <a:avLst/>
          </a:prstGeom>
          <a:noFill/>
          <a:ln>
            <a:noFill/>
          </a:ln>
        </p:spPr>
      </p:pic>
      <p:sp>
        <p:nvSpPr>
          <p:cNvPr id="163" name="Google Shape;163;p25"/>
          <p:cNvSpPr/>
          <p:nvPr/>
        </p:nvSpPr>
        <p:spPr>
          <a:xfrm>
            <a:off x="3595913" y="2245350"/>
            <a:ext cx="1714500" cy="652800"/>
          </a:xfrm>
          <a:prstGeom prst="rightArrow">
            <a:avLst>
              <a:gd fmla="val 50000" name="adj1"/>
              <a:gd fmla="val 50000" name="adj2"/>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ctrTitle"/>
          </p:nvPr>
        </p:nvSpPr>
        <p:spPr>
          <a:xfrm>
            <a:off x="311700" y="70775"/>
            <a:ext cx="8520600" cy="831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419" sz="3400"/>
              <a:t>Formularios de prueba</a:t>
            </a:r>
            <a:endParaRPr sz="3400"/>
          </a:p>
        </p:txBody>
      </p:sp>
      <p:sp>
        <p:nvSpPr>
          <p:cNvPr id="169" name="Google Shape;169;p26"/>
          <p:cNvSpPr txBox="1"/>
          <p:nvPr>
            <p:ph idx="1" type="subTitle"/>
          </p:nvPr>
        </p:nvSpPr>
        <p:spPr>
          <a:xfrm>
            <a:off x="1886100" y="747025"/>
            <a:ext cx="5371800" cy="669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419" sz="2200">
                <a:solidFill>
                  <a:schemeClr val="accent2"/>
                </a:solidFill>
              </a:rPr>
              <a:t>2.	Pasaporte</a:t>
            </a:r>
            <a:endParaRPr sz="2200">
              <a:solidFill>
                <a:schemeClr val="accent2"/>
              </a:solidFill>
            </a:endParaRPr>
          </a:p>
        </p:txBody>
      </p:sp>
      <p:pic>
        <p:nvPicPr>
          <p:cNvPr id="170" name="Google Shape;170;p26"/>
          <p:cNvPicPr preferRelativeResize="0"/>
          <p:nvPr/>
        </p:nvPicPr>
        <p:blipFill>
          <a:blip r:embed="rId4">
            <a:alphaModFix/>
          </a:blip>
          <a:stretch>
            <a:fillRect/>
          </a:stretch>
        </p:blipFill>
        <p:spPr>
          <a:xfrm>
            <a:off x="1838325" y="1369750"/>
            <a:ext cx="5467350" cy="3228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idx="1" type="subTitle"/>
          </p:nvPr>
        </p:nvSpPr>
        <p:spPr>
          <a:xfrm>
            <a:off x="289500" y="89350"/>
            <a:ext cx="8565000" cy="118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419">
                <a:solidFill>
                  <a:schemeClr val="accent2"/>
                </a:solidFill>
              </a:rPr>
              <a:t>3.	Checkout</a:t>
            </a:r>
            <a:br>
              <a:rPr lang="es-419">
                <a:solidFill>
                  <a:schemeClr val="accent2"/>
                </a:solidFill>
              </a:rPr>
            </a:br>
            <a:r>
              <a:rPr lang="es-419" sz="2049">
                <a:solidFill>
                  <a:schemeClr val="accent2"/>
                </a:solidFill>
              </a:rPr>
              <a:t>Representa un formulario para la compra de una prenda de vestir</a:t>
            </a:r>
            <a:endParaRPr sz="2049">
              <a:solidFill>
                <a:schemeClr val="accent2"/>
              </a:solidFill>
            </a:endParaRPr>
          </a:p>
        </p:txBody>
      </p:sp>
      <p:pic>
        <p:nvPicPr>
          <p:cNvPr id="176" name="Google Shape;176;p27"/>
          <p:cNvPicPr preferRelativeResize="0"/>
          <p:nvPr/>
        </p:nvPicPr>
        <p:blipFill>
          <a:blip r:embed="rId4">
            <a:alphaModFix/>
          </a:blip>
          <a:stretch>
            <a:fillRect/>
          </a:stretch>
        </p:blipFill>
        <p:spPr>
          <a:xfrm>
            <a:off x="1666875" y="1361600"/>
            <a:ext cx="5810250" cy="2857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idx="1" type="subTitle"/>
          </p:nvPr>
        </p:nvSpPr>
        <p:spPr>
          <a:xfrm>
            <a:off x="311700" y="168000"/>
            <a:ext cx="8520600" cy="1043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419">
                <a:solidFill>
                  <a:schemeClr val="accent2"/>
                </a:solidFill>
              </a:rPr>
              <a:t>4.	</a:t>
            </a:r>
            <a:r>
              <a:rPr lang="es-419">
                <a:solidFill>
                  <a:schemeClr val="accent2"/>
                </a:solidFill>
              </a:rPr>
              <a:t>Préstamo</a:t>
            </a:r>
            <a:endParaRPr>
              <a:solidFill>
                <a:schemeClr val="accent2"/>
              </a:solidFill>
            </a:endParaRPr>
          </a:p>
          <a:p>
            <a:pPr indent="0" lvl="0" marL="0" rtl="0" algn="ctr">
              <a:spcBef>
                <a:spcPts val="0"/>
              </a:spcBef>
              <a:spcAft>
                <a:spcPts val="0"/>
              </a:spcAft>
              <a:buNone/>
            </a:pPr>
            <a:r>
              <a:rPr lang="es-419" sz="2000">
                <a:solidFill>
                  <a:schemeClr val="accent2"/>
                </a:solidFill>
              </a:rPr>
              <a:t>Representa un formulario para sacar un préstamo</a:t>
            </a:r>
            <a:endParaRPr sz="2000">
              <a:solidFill>
                <a:schemeClr val="accent2"/>
              </a:solidFill>
            </a:endParaRPr>
          </a:p>
        </p:txBody>
      </p:sp>
      <p:pic>
        <p:nvPicPr>
          <p:cNvPr id="182" name="Google Shape;182;p28"/>
          <p:cNvPicPr preferRelativeResize="0"/>
          <p:nvPr/>
        </p:nvPicPr>
        <p:blipFill>
          <a:blip r:embed="rId4">
            <a:alphaModFix/>
          </a:blip>
          <a:stretch>
            <a:fillRect/>
          </a:stretch>
        </p:blipFill>
        <p:spPr>
          <a:xfrm>
            <a:off x="1871663" y="1550000"/>
            <a:ext cx="5400675" cy="2857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idx="1" type="subTitle"/>
          </p:nvPr>
        </p:nvSpPr>
        <p:spPr>
          <a:xfrm>
            <a:off x="311700" y="144400"/>
            <a:ext cx="8520600" cy="110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419">
                <a:solidFill>
                  <a:schemeClr val="accent2"/>
                </a:solidFill>
              </a:rPr>
              <a:t>5.	Registrarme</a:t>
            </a:r>
            <a:endParaRPr>
              <a:solidFill>
                <a:schemeClr val="accent2"/>
              </a:solidFill>
            </a:endParaRPr>
          </a:p>
          <a:p>
            <a:pPr indent="0" lvl="0" marL="0" rtl="0" algn="ctr">
              <a:spcBef>
                <a:spcPts val="0"/>
              </a:spcBef>
              <a:spcAft>
                <a:spcPts val="0"/>
              </a:spcAft>
              <a:buNone/>
            </a:pPr>
            <a:r>
              <a:rPr lang="es-419" sz="2000">
                <a:solidFill>
                  <a:schemeClr val="accent2"/>
                </a:solidFill>
              </a:rPr>
              <a:t>Este formulario representa un formulario para registrar un usuario</a:t>
            </a:r>
            <a:endParaRPr sz="2000">
              <a:solidFill>
                <a:schemeClr val="accent2"/>
              </a:solidFill>
            </a:endParaRPr>
          </a:p>
        </p:txBody>
      </p:sp>
      <p:pic>
        <p:nvPicPr>
          <p:cNvPr id="188" name="Google Shape;188;p29"/>
          <p:cNvPicPr preferRelativeResize="0"/>
          <p:nvPr/>
        </p:nvPicPr>
        <p:blipFill>
          <a:blip r:embed="rId4">
            <a:alphaModFix/>
          </a:blip>
          <a:stretch>
            <a:fillRect/>
          </a:stretch>
        </p:blipFill>
        <p:spPr>
          <a:xfrm>
            <a:off x="1779750" y="1334425"/>
            <a:ext cx="5410200" cy="3124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ctrTitle"/>
          </p:nvPr>
        </p:nvSpPr>
        <p:spPr>
          <a:xfrm>
            <a:off x="311700" y="77700"/>
            <a:ext cx="8520600" cy="839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419"/>
              <a:t>Modelado de Datos</a:t>
            </a:r>
            <a:endParaRPr/>
          </a:p>
        </p:txBody>
      </p:sp>
      <p:pic>
        <p:nvPicPr>
          <p:cNvPr id="194" name="Google Shape;194;p30"/>
          <p:cNvPicPr preferRelativeResize="0"/>
          <p:nvPr/>
        </p:nvPicPr>
        <p:blipFill>
          <a:blip r:embed="rId3">
            <a:alphaModFix/>
          </a:blip>
          <a:stretch>
            <a:fillRect/>
          </a:stretch>
        </p:blipFill>
        <p:spPr>
          <a:xfrm>
            <a:off x="152400" y="1163100"/>
            <a:ext cx="8839200" cy="327551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idx="1" type="subTitle"/>
          </p:nvPr>
        </p:nvSpPr>
        <p:spPr>
          <a:xfrm>
            <a:off x="636400" y="1112388"/>
            <a:ext cx="1971900" cy="512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s-419" sz="2120">
                <a:solidFill>
                  <a:schemeClr val="accent2"/>
                </a:solidFill>
              </a:rPr>
              <a:t>14 Voluntarios</a:t>
            </a:r>
            <a:endParaRPr sz="2120">
              <a:solidFill>
                <a:schemeClr val="accent2"/>
              </a:solidFill>
            </a:endParaRPr>
          </a:p>
        </p:txBody>
      </p:sp>
      <p:sp>
        <p:nvSpPr>
          <p:cNvPr id="200" name="Google Shape;200;p31"/>
          <p:cNvSpPr txBox="1"/>
          <p:nvPr>
            <p:ph type="ctrTitle"/>
          </p:nvPr>
        </p:nvSpPr>
        <p:spPr>
          <a:xfrm>
            <a:off x="311700" y="77700"/>
            <a:ext cx="8520600" cy="839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419"/>
              <a:t>Pruebas</a:t>
            </a:r>
            <a:endParaRPr/>
          </a:p>
        </p:txBody>
      </p:sp>
      <p:pic>
        <p:nvPicPr>
          <p:cNvPr id="201" name="Google Shape;201;p31"/>
          <p:cNvPicPr preferRelativeResize="0"/>
          <p:nvPr/>
        </p:nvPicPr>
        <p:blipFill>
          <a:blip r:embed="rId3">
            <a:alphaModFix/>
          </a:blip>
          <a:stretch>
            <a:fillRect/>
          </a:stretch>
        </p:blipFill>
        <p:spPr>
          <a:xfrm>
            <a:off x="1687063" y="1674338"/>
            <a:ext cx="797350" cy="797350"/>
          </a:xfrm>
          <a:prstGeom prst="rect">
            <a:avLst/>
          </a:prstGeom>
          <a:noFill/>
          <a:ln>
            <a:noFill/>
          </a:ln>
        </p:spPr>
      </p:pic>
      <p:pic>
        <p:nvPicPr>
          <p:cNvPr id="202" name="Google Shape;202;p31"/>
          <p:cNvPicPr preferRelativeResize="0"/>
          <p:nvPr/>
        </p:nvPicPr>
        <p:blipFill>
          <a:blip r:embed="rId4">
            <a:alphaModFix/>
          </a:blip>
          <a:stretch>
            <a:fillRect/>
          </a:stretch>
        </p:blipFill>
        <p:spPr>
          <a:xfrm>
            <a:off x="636388" y="1626900"/>
            <a:ext cx="892225" cy="892225"/>
          </a:xfrm>
          <a:prstGeom prst="rect">
            <a:avLst/>
          </a:prstGeom>
          <a:noFill/>
          <a:ln>
            <a:noFill/>
          </a:ln>
        </p:spPr>
      </p:pic>
      <p:sp>
        <p:nvSpPr>
          <p:cNvPr id="203" name="Google Shape;203;p31"/>
          <p:cNvSpPr txBox="1"/>
          <p:nvPr/>
        </p:nvSpPr>
        <p:spPr>
          <a:xfrm>
            <a:off x="1915800" y="2409100"/>
            <a:ext cx="3399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800">
                <a:solidFill>
                  <a:schemeClr val="dk1"/>
                </a:solidFill>
              </a:rPr>
              <a:t>8</a:t>
            </a:r>
            <a:endParaRPr sz="1800">
              <a:solidFill>
                <a:schemeClr val="dk1"/>
              </a:solidFill>
            </a:endParaRPr>
          </a:p>
        </p:txBody>
      </p:sp>
      <p:sp>
        <p:nvSpPr>
          <p:cNvPr id="204" name="Google Shape;204;p31"/>
          <p:cNvSpPr txBox="1"/>
          <p:nvPr/>
        </p:nvSpPr>
        <p:spPr>
          <a:xfrm>
            <a:off x="912563" y="2409100"/>
            <a:ext cx="3399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800">
                <a:solidFill>
                  <a:schemeClr val="dk1"/>
                </a:solidFill>
              </a:rPr>
              <a:t>6</a:t>
            </a:r>
            <a:endParaRPr sz="1800">
              <a:solidFill>
                <a:schemeClr val="dk1"/>
              </a:solidFill>
            </a:endParaRPr>
          </a:p>
        </p:txBody>
      </p:sp>
      <p:sp>
        <p:nvSpPr>
          <p:cNvPr id="205" name="Google Shape;205;p31"/>
          <p:cNvSpPr txBox="1"/>
          <p:nvPr/>
        </p:nvSpPr>
        <p:spPr>
          <a:xfrm>
            <a:off x="532150" y="2848000"/>
            <a:ext cx="21804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800">
                <a:solidFill>
                  <a:schemeClr val="dk1"/>
                </a:solidFill>
              </a:rPr>
              <a:t>Entre 15 y 55 años</a:t>
            </a:r>
            <a:endParaRPr sz="1800">
              <a:solidFill>
                <a:schemeClr val="dk1"/>
              </a:solidFill>
            </a:endParaRPr>
          </a:p>
        </p:txBody>
      </p:sp>
      <p:sp>
        <p:nvSpPr>
          <p:cNvPr id="206" name="Google Shape;206;p31"/>
          <p:cNvSpPr txBox="1"/>
          <p:nvPr/>
        </p:nvSpPr>
        <p:spPr>
          <a:xfrm>
            <a:off x="3755900" y="1112400"/>
            <a:ext cx="4945500" cy="30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100" u="sng">
                <a:solidFill>
                  <a:schemeClr val="dk1"/>
                </a:solidFill>
              </a:rPr>
              <a:t>Instrucciones:</a:t>
            </a:r>
            <a:endParaRPr sz="2100" u="sng">
              <a:solidFill>
                <a:schemeClr val="dk1"/>
              </a:solidFill>
            </a:endParaRPr>
          </a:p>
          <a:p>
            <a:pPr indent="-349250" lvl="0" marL="457200" rtl="0" algn="l">
              <a:spcBef>
                <a:spcPts val="0"/>
              </a:spcBef>
              <a:spcAft>
                <a:spcPts val="0"/>
              </a:spcAft>
              <a:buClr>
                <a:schemeClr val="dk1"/>
              </a:buClr>
              <a:buSzPts val="1900"/>
              <a:buChar char="❖"/>
            </a:pPr>
            <a:r>
              <a:rPr lang="es-419" sz="1900">
                <a:solidFill>
                  <a:schemeClr val="dk1"/>
                </a:solidFill>
              </a:rPr>
              <a:t>Iniciar la grabación antes de llenar cada formulario.</a:t>
            </a:r>
            <a:endParaRPr sz="1900">
              <a:solidFill>
                <a:schemeClr val="dk1"/>
              </a:solidFill>
            </a:endParaRPr>
          </a:p>
          <a:p>
            <a:pPr indent="-349250" lvl="0" marL="457200" rtl="0" algn="l">
              <a:spcBef>
                <a:spcPts val="0"/>
              </a:spcBef>
              <a:spcAft>
                <a:spcPts val="0"/>
              </a:spcAft>
              <a:buClr>
                <a:schemeClr val="dk1"/>
              </a:buClr>
              <a:buSzPts val="1900"/>
              <a:buChar char="❖"/>
            </a:pPr>
            <a:r>
              <a:rPr lang="es-419" sz="1900">
                <a:solidFill>
                  <a:schemeClr val="dk1"/>
                </a:solidFill>
              </a:rPr>
              <a:t>Completar los 5 formularios en el orden presentado.</a:t>
            </a:r>
            <a:endParaRPr sz="1900">
              <a:solidFill>
                <a:schemeClr val="dk1"/>
              </a:solidFill>
            </a:endParaRPr>
          </a:p>
          <a:p>
            <a:pPr indent="-361950" lvl="0" marL="457200" rtl="0" algn="l">
              <a:spcBef>
                <a:spcPts val="0"/>
              </a:spcBef>
              <a:spcAft>
                <a:spcPts val="0"/>
              </a:spcAft>
              <a:buClr>
                <a:schemeClr val="dk1"/>
              </a:buClr>
              <a:buSzPts val="2100"/>
              <a:buChar char="❖"/>
            </a:pPr>
            <a:r>
              <a:rPr lang="es-419" sz="1900">
                <a:solidFill>
                  <a:schemeClr val="dk1"/>
                </a:solidFill>
              </a:rPr>
              <a:t>Usar datos falsos para información sensible</a:t>
            </a:r>
            <a:br>
              <a:rPr lang="es-419" sz="2100">
                <a:solidFill>
                  <a:schemeClr val="dk1"/>
                </a:solidFill>
              </a:rPr>
            </a:br>
            <a:br>
              <a:rPr lang="es-419" sz="2100">
                <a:solidFill>
                  <a:schemeClr val="dk1"/>
                </a:solidFill>
              </a:rPr>
            </a:br>
            <a:endParaRPr sz="2100">
              <a:solidFill>
                <a:schemeClr val="dk1"/>
              </a:solidFill>
            </a:endParaRPr>
          </a:p>
        </p:txBody>
      </p:sp>
      <p:sp>
        <p:nvSpPr>
          <p:cNvPr id="207" name="Google Shape;207;p31"/>
          <p:cNvSpPr txBox="1"/>
          <p:nvPr/>
        </p:nvSpPr>
        <p:spPr>
          <a:xfrm>
            <a:off x="250400" y="93925"/>
            <a:ext cx="5424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300">
                <a:solidFill>
                  <a:schemeClr val="dk1"/>
                </a:solidFill>
              </a:rPr>
              <a:t>2</a:t>
            </a:r>
            <a:endParaRPr sz="2300">
              <a:solidFill>
                <a:schemeClr val="dk1"/>
              </a:solidFill>
            </a:endParaRPr>
          </a:p>
        </p:txBody>
      </p:sp>
      <p:sp>
        <p:nvSpPr>
          <p:cNvPr id="208" name="Google Shape;208;p31"/>
          <p:cNvSpPr/>
          <p:nvPr/>
        </p:nvSpPr>
        <p:spPr>
          <a:xfrm>
            <a:off x="187775" y="140875"/>
            <a:ext cx="480000" cy="4800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1"/>
          <p:cNvSpPr txBox="1"/>
          <p:nvPr/>
        </p:nvSpPr>
        <p:spPr>
          <a:xfrm>
            <a:off x="413825" y="3229225"/>
            <a:ext cx="2660400" cy="83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sz="1800">
                <a:solidFill>
                  <a:schemeClr val="dk1"/>
                </a:solidFill>
              </a:rPr>
              <a:t>34 años en promedio </a:t>
            </a:r>
            <a:br>
              <a:rPr lang="es-419" sz="1800">
                <a:solidFill>
                  <a:schemeClr val="dk1"/>
                </a:solidFill>
              </a:rPr>
            </a:br>
            <a:r>
              <a:rPr lang="es-419" sz="1800">
                <a:solidFill>
                  <a:schemeClr val="dk1"/>
                </a:solidFill>
              </a:rPr>
              <a:t>14 desviación estándar </a:t>
            </a:r>
            <a:endParaRPr sz="25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0" y="55050"/>
            <a:ext cx="8520600" cy="927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419" sz="3100">
                <a:solidFill>
                  <a:schemeClr val="accent2"/>
                </a:solidFill>
              </a:rPr>
              <a:t>7700 millones de celulares</a:t>
            </a:r>
            <a:endParaRPr sz="5800"/>
          </a:p>
        </p:txBody>
      </p:sp>
      <p:pic>
        <p:nvPicPr>
          <p:cNvPr id="61" name="Google Shape;61;p14"/>
          <p:cNvPicPr preferRelativeResize="0"/>
          <p:nvPr/>
        </p:nvPicPr>
        <p:blipFill>
          <a:blip r:embed="rId3">
            <a:alphaModFix/>
          </a:blip>
          <a:stretch>
            <a:fillRect/>
          </a:stretch>
        </p:blipFill>
        <p:spPr>
          <a:xfrm>
            <a:off x="3413150" y="1894775"/>
            <a:ext cx="2317695" cy="2943925"/>
          </a:xfrm>
          <a:prstGeom prst="rect">
            <a:avLst/>
          </a:prstGeom>
          <a:noFill/>
          <a:ln>
            <a:noFill/>
          </a:ln>
        </p:spPr>
      </p:pic>
      <p:pic>
        <p:nvPicPr>
          <p:cNvPr id="62" name="Google Shape;62;p14"/>
          <p:cNvPicPr preferRelativeResize="0"/>
          <p:nvPr/>
        </p:nvPicPr>
        <p:blipFill>
          <a:blip r:embed="rId4">
            <a:alphaModFix/>
          </a:blip>
          <a:stretch>
            <a:fillRect/>
          </a:stretch>
        </p:blipFill>
        <p:spPr>
          <a:xfrm>
            <a:off x="2916687" y="1081725"/>
            <a:ext cx="3310625" cy="39029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ctrTitle"/>
          </p:nvPr>
        </p:nvSpPr>
        <p:spPr>
          <a:xfrm>
            <a:off x="311700" y="0"/>
            <a:ext cx="8520600" cy="66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419" sz="3280"/>
              <a:t>Ciclo de pruebas</a:t>
            </a:r>
            <a:endParaRPr sz="3280"/>
          </a:p>
        </p:txBody>
      </p:sp>
      <p:sp>
        <p:nvSpPr>
          <p:cNvPr id="215" name="Google Shape;215;p32"/>
          <p:cNvSpPr/>
          <p:nvPr/>
        </p:nvSpPr>
        <p:spPr>
          <a:xfrm>
            <a:off x="3075840" y="1387176"/>
            <a:ext cx="3017400" cy="29631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 name="Google Shape;216;p32"/>
          <p:cNvGrpSpPr/>
          <p:nvPr/>
        </p:nvGrpSpPr>
        <p:grpSpPr>
          <a:xfrm>
            <a:off x="1043302" y="1189274"/>
            <a:ext cx="2608828" cy="1064198"/>
            <a:chOff x="1586457" y="996033"/>
            <a:chExt cx="2196168" cy="912300"/>
          </a:xfrm>
        </p:grpSpPr>
        <p:cxnSp>
          <p:nvCxnSpPr>
            <p:cNvPr id="217" name="Google Shape;217;p32"/>
            <p:cNvCxnSpPr/>
            <p:nvPr/>
          </p:nvCxnSpPr>
          <p:spPr>
            <a:xfrm>
              <a:off x="3438525" y="1309350"/>
              <a:ext cx="344100" cy="344100"/>
            </a:xfrm>
            <a:prstGeom prst="straightConnector1">
              <a:avLst/>
            </a:prstGeom>
            <a:noFill/>
            <a:ln cap="flat" cmpd="sng" w="19050">
              <a:solidFill>
                <a:srgbClr val="307AF3"/>
              </a:solidFill>
              <a:prstDash val="solid"/>
              <a:round/>
              <a:headEnd len="med" w="med" type="oval"/>
              <a:tailEnd len="sm" w="sm" type="none"/>
            </a:ln>
          </p:spPr>
        </p:cxnSp>
        <p:sp>
          <p:nvSpPr>
            <p:cNvPr id="218" name="Google Shape;218;p32"/>
            <p:cNvSpPr txBox="1"/>
            <p:nvPr/>
          </p:nvSpPr>
          <p:spPr>
            <a:xfrm>
              <a:off x="1586457" y="996033"/>
              <a:ext cx="1809000" cy="912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s-419" sz="1100" u="sng">
                  <a:solidFill>
                    <a:schemeClr val="dk1"/>
                  </a:solidFill>
                  <a:latin typeface="Roboto"/>
                  <a:ea typeface="Roboto"/>
                  <a:cs typeface="Roboto"/>
                  <a:sym typeface="Roboto"/>
                </a:rPr>
                <a:t>PASO 4</a:t>
              </a:r>
              <a:endParaRPr b="1" sz="1100" u="sng">
                <a:solidFill>
                  <a:schemeClr val="dk1"/>
                </a:solidFill>
                <a:latin typeface="Roboto"/>
                <a:ea typeface="Roboto"/>
                <a:cs typeface="Roboto"/>
                <a:sym typeface="Roboto"/>
              </a:endParaRPr>
            </a:p>
            <a:p>
              <a:pPr indent="0" lvl="0" marL="0" rtl="0" algn="r">
                <a:lnSpc>
                  <a:spcPct val="115000"/>
                </a:lnSpc>
                <a:spcBef>
                  <a:spcPts val="0"/>
                </a:spcBef>
                <a:spcAft>
                  <a:spcPts val="0"/>
                </a:spcAft>
                <a:buNone/>
              </a:pPr>
              <a:r>
                <a:t/>
              </a:r>
              <a:endParaRPr b="1" sz="1100">
                <a:solidFill>
                  <a:schemeClr val="dk1"/>
                </a:solidFill>
                <a:latin typeface="Roboto"/>
                <a:ea typeface="Roboto"/>
                <a:cs typeface="Roboto"/>
                <a:sym typeface="Roboto"/>
              </a:endParaRPr>
            </a:p>
            <a:p>
              <a:pPr indent="0" lvl="0" marL="0" rtl="0" algn="r">
                <a:lnSpc>
                  <a:spcPct val="115000"/>
                </a:lnSpc>
                <a:spcBef>
                  <a:spcPts val="0"/>
                </a:spcBef>
                <a:spcAft>
                  <a:spcPts val="0"/>
                </a:spcAft>
                <a:buNone/>
              </a:pPr>
              <a:r>
                <a:rPr b="1" lang="es-419" sz="1100">
                  <a:solidFill>
                    <a:schemeClr val="dk1"/>
                  </a:solidFill>
                  <a:latin typeface="Roboto"/>
                  <a:ea typeface="Roboto"/>
                  <a:cs typeface="Roboto"/>
                  <a:sym typeface="Roboto"/>
                </a:rPr>
                <a:t>Vaciar b</a:t>
              </a:r>
              <a:r>
                <a:rPr b="1" lang="es-419" sz="1100">
                  <a:solidFill>
                    <a:schemeClr val="dk1"/>
                  </a:solidFill>
                  <a:latin typeface="Roboto"/>
                  <a:ea typeface="Roboto"/>
                  <a:cs typeface="Roboto"/>
                  <a:sym typeface="Roboto"/>
                </a:rPr>
                <a:t>ase de datos para la siguiente prueba</a:t>
              </a:r>
              <a:endParaRPr b="1" sz="1100">
                <a:solidFill>
                  <a:schemeClr val="dk1"/>
                </a:solidFill>
                <a:latin typeface="Roboto"/>
                <a:ea typeface="Roboto"/>
                <a:cs typeface="Roboto"/>
                <a:sym typeface="Roboto"/>
              </a:endParaRPr>
            </a:p>
          </p:txBody>
        </p:sp>
      </p:grpSp>
      <p:grpSp>
        <p:nvGrpSpPr>
          <p:cNvPr id="219" name="Google Shape;219;p32"/>
          <p:cNvGrpSpPr/>
          <p:nvPr/>
        </p:nvGrpSpPr>
        <p:grpSpPr>
          <a:xfrm>
            <a:off x="1043300" y="3704550"/>
            <a:ext cx="2607434" cy="1146786"/>
            <a:chOff x="1586455" y="3152292"/>
            <a:chExt cx="2194995" cy="983100"/>
          </a:xfrm>
        </p:grpSpPr>
        <p:cxnSp>
          <p:nvCxnSpPr>
            <p:cNvPr id="220" name="Google Shape;220;p32"/>
            <p:cNvCxnSpPr/>
            <p:nvPr/>
          </p:nvCxnSpPr>
          <p:spPr>
            <a:xfrm flipH="1" rot="10800000">
              <a:off x="3436150" y="3214625"/>
              <a:ext cx="345300" cy="342900"/>
            </a:xfrm>
            <a:prstGeom prst="straightConnector1">
              <a:avLst/>
            </a:prstGeom>
            <a:noFill/>
            <a:ln cap="flat" cmpd="sng" w="19050">
              <a:solidFill>
                <a:srgbClr val="0942A1"/>
              </a:solidFill>
              <a:prstDash val="solid"/>
              <a:round/>
              <a:headEnd len="med" w="med" type="oval"/>
              <a:tailEnd len="sm" w="sm" type="none"/>
            </a:ln>
          </p:spPr>
        </p:cxnSp>
        <p:sp>
          <p:nvSpPr>
            <p:cNvPr id="221" name="Google Shape;221;p32"/>
            <p:cNvSpPr txBox="1"/>
            <p:nvPr/>
          </p:nvSpPr>
          <p:spPr>
            <a:xfrm>
              <a:off x="1586455" y="3152292"/>
              <a:ext cx="1809000" cy="9831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s-419" sz="1100" u="sng">
                  <a:solidFill>
                    <a:schemeClr val="dk1"/>
                  </a:solidFill>
                  <a:latin typeface="Roboto"/>
                  <a:ea typeface="Roboto"/>
                  <a:cs typeface="Roboto"/>
                  <a:sym typeface="Roboto"/>
                </a:rPr>
                <a:t>PASO 3</a:t>
              </a:r>
              <a:endParaRPr b="1" sz="1100" u="sng">
                <a:solidFill>
                  <a:schemeClr val="dk1"/>
                </a:solidFill>
                <a:latin typeface="Roboto"/>
                <a:ea typeface="Roboto"/>
                <a:cs typeface="Roboto"/>
                <a:sym typeface="Roboto"/>
              </a:endParaRPr>
            </a:p>
            <a:p>
              <a:pPr indent="0" lvl="0" marL="0" rtl="0" algn="r">
                <a:lnSpc>
                  <a:spcPct val="115000"/>
                </a:lnSpc>
                <a:spcBef>
                  <a:spcPts val="0"/>
                </a:spcBef>
                <a:spcAft>
                  <a:spcPts val="0"/>
                </a:spcAft>
                <a:buNone/>
              </a:pPr>
              <a:r>
                <a:t/>
              </a:r>
              <a:endParaRPr b="1" sz="1100">
                <a:solidFill>
                  <a:schemeClr val="dk1"/>
                </a:solidFill>
                <a:latin typeface="Roboto"/>
                <a:ea typeface="Roboto"/>
                <a:cs typeface="Roboto"/>
                <a:sym typeface="Roboto"/>
              </a:endParaRPr>
            </a:p>
            <a:p>
              <a:pPr indent="0" lvl="0" marL="0" rtl="0" algn="r">
                <a:lnSpc>
                  <a:spcPct val="115000"/>
                </a:lnSpc>
                <a:spcBef>
                  <a:spcPts val="0"/>
                </a:spcBef>
                <a:spcAft>
                  <a:spcPts val="0"/>
                </a:spcAft>
                <a:buNone/>
              </a:pPr>
              <a:r>
                <a:rPr b="1" lang="es-419" sz="1100">
                  <a:solidFill>
                    <a:schemeClr val="dk1"/>
                  </a:solidFill>
                  <a:latin typeface="Roboto"/>
                  <a:ea typeface="Roboto"/>
                  <a:cs typeface="Roboto"/>
                  <a:sym typeface="Roboto"/>
                </a:rPr>
                <a:t>Ejecución de </a:t>
              </a:r>
              <a:r>
                <a:rPr b="1" lang="es-419" sz="1100">
                  <a:solidFill>
                    <a:schemeClr val="dk1"/>
                  </a:solidFill>
                  <a:latin typeface="Roboto"/>
                  <a:ea typeface="Roboto"/>
                  <a:cs typeface="Roboto"/>
                  <a:sym typeface="Roboto"/>
                </a:rPr>
                <a:t>Script de Python para exporta datos a CSV</a:t>
              </a:r>
              <a:endParaRPr b="1" sz="1100">
                <a:solidFill>
                  <a:schemeClr val="dk1"/>
                </a:solidFill>
                <a:latin typeface="Roboto"/>
                <a:ea typeface="Roboto"/>
                <a:cs typeface="Roboto"/>
                <a:sym typeface="Roboto"/>
              </a:endParaRPr>
            </a:p>
          </p:txBody>
        </p:sp>
      </p:grpSp>
      <p:sp>
        <p:nvSpPr>
          <p:cNvPr id="222" name="Google Shape;222;p32"/>
          <p:cNvSpPr/>
          <p:nvPr/>
        </p:nvSpPr>
        <p:spPr>
          <a:xfrm flipH="1" rot="-1773276">
            <a:off x="2993437" y="1287456"/>
            <a:ext cx="3182141" cy="3153417"/>
          </a:xfrm>
          <a:prstGeom prst="blockArc">
            <a:avLst>
              <a:gd fmla="val 14348563" name="adj1"/>
              <a:gd fmla="val 19872341" name="adj2"/>
              <a:gd fmla="val 9100" name="adj3"/>
            </a:avLst>
          </a:prstGeom>
          <a:solidFill>
            <a:srgbClr val="307AF3"/>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 name="Google Shape;223;p32"/>
          <p:cNvGrpSpPr/>
          <p:nvPr/>
        </p:nvGrpSpPr>
        <p:grpSpPr>
          <a:xfrm>
            <a:off x="5506204" y="3704547"/>
            <a:ext cx="2454123" cy="1146786"/>
            <a:chOff x="5343425" y="3152289"/>
            <a:chExt cx="2065934" cy="983100"/>
          </a:xfrm>
        </p:grpSpPr>
        <p:cxnSp>
          <p:nvCxnSpPr>
            <p:cNvPr id="224" name="Google Shape;224;p32"/>
            <p:cNvCxnSpPr/>
            <p:nvPr/>
          </p:nvCxnSpPr>
          <p:spPr>
            <a:xfrm rot="10800000">
              <a:off x="5343425" y="3214625"/>
              <a:ext cx="354900" cy="350100"/>
            </a:xfrm>
            <a:prstGeom prst="straightConnector1">
              <a:avLst/>
            </a:prstGeom>
            <a:noFill/>
            <a:ln cap="flat" cmpd="sng" w="19050">
              <a:solidFill>
                <a:srgbClr val="307AF3"/>
              </a:solidFill>
              <a:prstDash val="solid"/>
              <a:round/>
              <a:headEnd len="med" w="med" type="oval"/>
              <a:tailEnd len="sm" w="sm" type="none"/>
            </a:ln>
          </p:spPr>
        </p:cxnSp>
        <p:sp>
          <p:nvSpPr>
            <p:cNvPr id="225" name="Google Shape;225;p32"/>
            <p:cNvSpPr txBox="1"/>
            <p:nvPr/>
          </p:nvSpPr>
          <p:spPr>
            <a:xfrm>
              <a:off x="5718559" y="3152289"/>
              <a:ext cx="1690800" cy="98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419" sz="1100" u="sng">
                  <a:solidFill>
                    <a:schemeClr val="dk1"/>
                  </a:solidFill>
                  <a:latin typeface="Roboto"/>
                  <a:ea typeface="Roboto"/>
                  <a:cs typeface="Roboto"/>
                  <a:sym typeface="Roboto"/>
                </a:rPr>
                <a:t>PASO 2</a:t>
              </a:r>
              <a:endParaRPr b="1" sz="1100" u="sng">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b="1"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s-419" sz="1100">
                  <a:solidFill>
                    <a:schemeClr val="dk1"/>
                  </a:solidFill>
                  <a:latin typeface="Roboto"/>
                  <a:ea typeface="Roboto"/>
                  <a:cs typeface="Roboto"/>
                  <a:sym typeface="Roboto"/>
                </a:rPr>
                <a:t>Datos enviados y almacenados en base de datos.</a:t>
              </a:r>
              <a:endParaRPr b="1" sz="1100">
                <a:solidFill>
                  <a:schemeClr val="dk1"/>
                </a:solidFill>
                <a:latin typeface="Roboto"/>
                <a:ea typeface="Roboto"/>
                <a:cs typeface="Roboto"/>
                <a:sym typeface="Roboto"/>
              </a:endParaRPr>
            </a:p>
          </p:txBody>
        </p:sp>
      </p:grpSp>
      <p:grpSp>
        <p:nvGrpSpPr>
          <p:cNvPr id="226" name="Google Shape;226;p32"/>
          <p:cNvGrpSpPr/>
          <p:nvPr/>
        </p:nvGrpSpPr>
        <p:grpSpPr>
          <a:xfrm>
            <a:off x="5507808" y="1189275"/>
            <a:ext cx="2680238" cy="991058"/>
            <a:chOff x="5344775" y="996034"/>
            <a:chExt cx="2256283" cy="849600"/>
          </a:xfrm>
        </p:grpSpPr>
        <p:cxnSp>
          <p:nvCxnSpPr>
            <p:cNvPr id="227" name="Google Shape;227;p32"/>
            <p:cNvCxnSpPr/>
            <p:nvPr/>
          </p:nvCxnSpPr>
          <p:spPr>
            <a:xfrm flipH="1">
              <a:off x="5344775" y="1314450"/>
              <a:ext cx="336900" cy="339000"/>
            </a:xfrm>
            <a:prstGeom prst="straightConnector1">
              <a:avLst/>
            </a:prstGeom>
            <a:noFill/>
            <a:ln cap="flat" cmpd="sng" w="19050">
              <a:solidFill>
                <a:srgbClr val="0942A1"/>
              </a:solidFill>
              <a:prstDash val="solid"/>
              <a:round/>
              <a:headEnd len="med" w="med" type="oval"/>
              <a:tailEnd len="sm" w="sm" type="none"/>
            </a:ln>
          </p:spPr>
        </p:cxnSp>
        <p:sp>
          <p:nvSpPr>
            <p:cNvPr id="228" name="Google Shape;228;p32"/>
            <p:cNvSpPr txBox="1"/>
            <p:nvPr/>
          </p:nvSpPr>
          <p:spPr>
            <a:xfrm>
              <a:off x="5718558" y="996034"/>
              <a:ext cx="1882500" cy="84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419" sz="1100" u="sng">
                  <a:solidFill>
                    <a:schemeClr val="dk1"/>
                  </a:solidFill>
                  <a:latin typeface="Roboto"/>
                  <a:ea typeface="Roboto"/>
                  <a:cs typeface="Roboto"/>
                  <a:sym typeface="Roboto"/>
                </a:rPr>
                <a:t>PASO 1</a:t>
              </a:r>
              <a:endParaRPr b="1" sz="1100" u="sng">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600">
                <a:latin typeface="Roboto"/>
                <a:ea typeface="Roboto"/>
                <a:cs typeface="Roboto"/>
                <a:sym typeface="Roboto"/>
              </a:endParaRPr>
            </a:p>
            <a:p>
              <a:pPr indent="0" lvl="0" marL="0" rtl="0" algn="l">
                <a:lnSpc>
                  <a:spcPct val="115000"/>
                </a:lnSpc>
                <a:spcBef>
                  <a:spcPts val="0"/>
                </a:spcBef>
                <a:spcAft>
                  <a:spcPts val="0"/>
                </a:spcAft>
                <a:buNone/>
              </a:pPr>
              <a:r>
                <a:rPr b="1" lang="es-419" sz="1100">
                  <a:solidFill>
                    <a:schemeClr val="dk1"/>
                  </a:solidFill>
                  <a:latin typeface="Roboto"/>
                  <a:ea typeface="Roboto"/>
                  <a:cs typeface="Roboto"/>
                  <a:sym typeface="Roboto"/>
                </a:rPr>
                <a:t>Usuarios completan formularios mientras se graban sus interacciones.</a:t>
              </a:r>
              <a:endParaRPr b="1" sz="1100">
                <a:solidFill>
                  <a:schemeClr val="dk1"/>
                </a:solidFill>
                <a:latin typeface="Roboto"/>
                <a:ea typeface="Roboto"/>
                <a:cs typeface="Roboto"/>
                <a:sym typeface="Roboto"/>
              </a:endParaRPr>
            </a:p>
          </p:txBody>
        </p:sp>
      </p:grpSp>
      <p:sp>
        <p:nvSpPr>
          <p:cNvPr id="229" name="Google Shape;229;p32"/>
          <p:cNvSpPr txBox="1"/>
          <p:nvPr/>
        </p:nvSpPr>
        <p:spPr>
          <a:xfrm>
            <a:off x="3727144" y="2426150"/>
            <a:ext cx="1714800" cy="938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419" sz="1200">
                <a:solidFill>
                  <a:schemeClr val="dk1"/>
                </a:solidFill>
                <a:latin typeface="Roboto"/>
                <a:ea typeface="Roboto"/>
                <a:cs typeface="Roboto"/>
                <a:sym typeface="Roboto"/>
              </a:rPr>
              <a:t>Pruebas con voluntarios</a:t>
            </a:r>
            <a:endParaRPr sz="1200">
              <a:solidFill>
                <a:schemeClr val="dk1"/>
              </a:solidFill>
            </a:endParaRPr>
          </a:p>
        </p:txBody>
      </p:sp>
      <p:sp>
        <p:nvSpPr>
          <p:cNvPr id="230" name="Google Shape;230;p32"/>
          <p:cNvSpPr/>
          <p:nvPr/>
        </p:nvSpPr>
        <p:spPr>
          <a:xfrm rot="1773276">
            <a:off x="2990668" y="1287456"/>
            <a:ext cx="3182141" cy="3153417"/>
          </a:xfrm>
          <a:prstGeom prst="blockArc">
            <a:avLst>
              <a:gd fmla="val 14545937" name="adj1"/>
              <a:gd fmla="val 19902139" name="adj2"/>
              <a:gd fmla="val 9115" name="adj3"/>
            </a:avLst>
          </a:prstGeom>
          <a:solidFill>
            <a:srgbClr val="0942A1"/>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rot="9027692">
            <a:off x="2983900" y="1286876"/>
            <a:ext cx="3181288" cy="3152550"/>
          </a:xfrm>
          <a:prstGeom prst="blockArc">
            <a:avLst>
              <a:gd fmla="val 18041678" name="adj1"/>
              <a:gd fmla="val 1798478" name="adj2"/>
              <a:gd fmla="val 9595" name="adj3"/>
            </a:avLst>
          </a:prstGeom>
          <a:solidFill>
            <a:srgbClr val="0942A1"/>
          </a:solidFill>
          <a:ln>
            <a:noFill/>
          </a:ln>
          <a:effectLst>
            <a:outerShdw blurRad="71438" rotWithShape="0" algn="bl"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flipH="1" rot="-9027692">
            <a:off x="2992847" y="1287751"/>
            <a:ext cx="3181288" cy="3152550"/>
          </a:xfrm>
          <a:prstGeom prst="blockArc">
            <a:avLst>
              <a:gd fmla="val 17967225" name="adj1"/>
              <a:gd fmla="val 1529547" name="adj2"/>
              <a:gd fmla="val 9279" name="adj3"/>
            </a:avLst>
          </a:prstGeom>
          <a:solidFill>
            <a:srgbClr val="307AF3"/>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p:nvPr/>
        </p:nvSpPr>
        <p:spPr>
          <a:xfrm rot="8132382">
            <a:off x="2921184" y="2658458"/>
            <a:ext cx="427889" cy="427889"/>
          </a:xfrm>
          <a:prstGeom prst="rtTriangle">
            <a:avLst/>
          </a:prstGeom>
          <a:solidFill>
            <a:srgbClr val="094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p:nvPr/>
        </p:nvSpPr>
        <p:spPr>
          <a:xfrm rot="-2667618">
            <a:off x="5811449" y="2650104"/>
            <a:ext cx="427889" cy="427889"/>
          </a:xfrm>
          <a:prstGeom prst="rtTriangle">
            <a:avLst/>
          </a:prstGeom>
          <a:solidFill>
            <a:srgbClr val="094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rot="2667618">
            <a:off x="4365900" y="4064894"/>
            <a:ext cx="427889" cy="427889"/>
          </a:xfrm>
          <a:prstGeom prst="rtTriangle">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rot="-8132382">
            <a:off x="4366723" y="1223507"/>
            <a:ext cx="427889" cy="427889"/>
          </a:xfrm>
          <a:prstGeom prst="rtTriangle">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3"/>
          <p:cNvPicPr preferRelativeResize="0"/>
          <p:nvPr/>
        </p:nvPicPr>
        <p:blipFill>
          <a:blip r:embed="rId3">
            <a:alphaModFix/>
          </a:blip>
          <a:stretch>
            <a:fillRect/>
          </a:stretch>
        </p:blipFill>
        <p:spPr>
          <a:xfrm>
            <a:off x="2708600" y="220050"/>
            <a:ext cx="3484000" cy="47033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idx="1" type="subTitle"/>
          </p:nvPr>
        </p:nvSpPr>
        <p:spPr>
          <a:xfrm>
            <a:off x="311700" y="877975"/>
            <a:ext cx="8520600" cy="4095000"/>
          </a:xfrm>
          <a:prstGeom prst="rect">
            <a:avLst/>
          </a:prstGeom>
        </p:spPr>
        <p:txBody>
          <a:bodyPr anchorCtr="0" anchor="t" bIns="91425" lIns="91425" spcFirstLastPara="1" rIns="91425" wrap="square" tIns="91425">
            <a:noAutofit/>
          </a:bodyPr>
          <a:lstStyle/>
          <a:p>
            <a:pPr indent="-363220" lvl="0" marL="457200" rtl="0" algn="l">
              <a:lnSpc>
                <a:spcPct val="115000"/>
              </a:lnSpc>
              <a:spcBef>
                <a:spcPts val="1200"/>
              </a:spcBef>
              <a:spcAft>
                <a:spcPts val="0"/>
              </a:spcAft>
              <a:buClr>
                <a:schemeClr val="accent2"/>
              </a:buClr>
              <a:buSzPts val="2120"/>
              <a:buChar char="❖"/>
            </a:pPr>
            <a:r>
              <a:rPr lang="es-419" sz="2120">
                <a:solidFill>
                  <a:schemeClr val="accent2"/>
                </a:solidFill>
              </a:rPr>
              <a:t>Widget Document:</a:t>
            </a:r>
            <a:endParaRPr sz="2120">
              <a:solidFill>
                <a:schemeClr val="accent2"/>
              </a:solidFill>
            </a:endParaRPr>
          </a:p>
        </p:txBody>
      </p:sp>
      <p:sp>
        <p:nvSpPr>
          <p:cNvPr id="247" name="Google Shape;247;p34"/>
          <p:cNvSpPr txBox="1"/>
          <p:nvPr>
            <p:ph type="ctrTitle"/>
          </p:nvPr>
        </p:nvSpPr>
        <p:spPr>
          <a:xfrm>
            <a:off x="311700" y="77700"/>
            <a:ext cx="8520600" cy="83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419" sz="3600"/>
              <a:t>Ejemplo de CSV</a:t>
            </a:r>
            <a:endParaRPr sz="3600"/>
          </a:p>
        </p:txBody>
      </p:sp>
      <p:pic>
        <p:nvPicPr>
          <p:cNvPr id="248" name="Google Shape;248;p34"/>
          <p:cNvPicPr preferRelativeResize="0"/>
          <p:nvPr/>
        </p:nvPicPr>
        <p:blipFill rotWithShape="1">
          <a:blip r:embed="rId3">
            <a:alphaModFix/>
          </a:blip>
          <a:srcRect b="0" l="771" r="2768" t="0"/>
          <a:stretch/>
        </p:blipFill>
        <p:spPr>
          <a:xfrm>
            <a:off x="288725" y="2123371"/>
            <a:ext cx="8566551" cy="115052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p:nvPr/>
        </p:nvSpPr>
        <p:spPr>
          <a:xfrm>
            <a:off x="0" y="2349700"/>
            <a:ext cx="9144036" cy="2793852"/>
          </a:xfrm>
          <a:prstGeom prst="cloud">
            <a:avLst/>
          </a:prstGeom>
          <a:solidFill>
            <a:srgbClr val="000000">
              <a:alpha val="10760"/>
            </a:srgbClr>
          </a:solidFill>
          <a:ln cap="flat" cmpd="sng" w="3810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35"/>
          <p:cNvSpPr txBox="1"/>
          <p:nvPr/>
        </p:nvSpPr>
        <p:spPr>
          <a:xfrm>
            <a:off x="2180100" y="62900"/>
            <a:ext cx="4783800" cy="61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2800">
                <a:solidFill>
                  <a:srgbClr val="FFFFFF"/>
                </a:solidFill>
              </a:rPr>
              <a:t>Infraestructura</a:t>
            </a:r>
            <a:endParaRPr sz="2800">
              <a:solidFill>
                <a:srgbClr val="FFFFFF"/>
              </a:solidFill>
            </a:endParaRPr>
          </a:p>
        </p:txBody>
      </p:sp>
      <p:pic>
        <p:nvPicPr>
          <p:cNvPr id="255" name="Google Shape;255;p35"/>
          <p:cNvPicPr preferRelativeResize="0"/>
          <p:nvPr/>
        </p:nvPicPr>
        <p:blipFill>
          <a:blip r:embed="rId4">
            <a:alphaModFix/>
          </a:blip>
          <a:stretch>
            <a:fillRect/>
          </a:stretch>
        </p:blipFill>
        <p:spPr>
          <a:xfrm>
            <a:off x="1058400" y="2829375"/>
            <a:ext cx="1928299" cy="1928299"/>
          </a:xfrm>
          <a:prstGeom prst="rect">
            <a:avLst/>
          </a:prstGeom>
          <a:noFill/>
          <a:ln>
            <a:noFill/>
          </a:ln>
        </p:spPr>
      </p:pic>
      <p:cxnSp>
        <p:nvCxnSpPr>
          <p:cNvPr id="256" name="Google Shape;256;p35"/>
          <p:cNvCxnSpPr/>
          <p:nvPr/>
        </p:nvCxnSpPr>
        <p:spPr>
          <a:xfrm flipH="1">
            <a:off x="2895100" y="2164200"/>
            <a:ext cx="955500" cy="852600"/>
          </a:xfrm>
          <a:prstGeom prst="straightConnector1">
            <a:avLst/>
          </a:prstGeom>
          <a:noFill/>
          <a:ln cap="flat" cmpd="sng" w="38100">
            <a:solidFill>
              <a:schemeClr val="dk1"/>
            </a:solidFill>
            <a:prstDash val="solid"/>
            <a:round/>
            <a:headEnd len="med" w="med" type="none"/>
            <a:tailEnd len="med" w="med" type="triangle"/>
          </a:ln>
        </p:spPr>
      </p:cxnSp>
      <p:pic>
        <p:nvPicPr>
          <p:cNvPr id="257" name="Google Shape;257;p35"/>
          <p:cNvPicPr preferRelativeResize="0"/>
          <p:nvPr/>
        </p:nvPicPr>
        <p:blipFill>
          <a:blip r:embed="rId5">
            <a:alphaModFix/>
          </a:blip>
          <a:stretch>
            <a:fillRect/>
          </a:stretch>
        </p:blipFill>
        <p:spPr>
          <a:xfrm>
            <a:off x="3513138" y="840475"/>
            <a:ext cx="2287627" cy="1345150"/>
          </a:xfrm>
          <a:prstGeom prst="rect">
            <a:avLst/>
          </a:prstGeom>
          <a:noFill/>
          <a:ln>
            <a:noFill/>
          </a:ln>
        </p:spPr>
      </p:pic>
      <p:pic>
        <p:nvPicPr>
          <p:cNvPr id="258" name="Google Shape;258;p35"/>
          <p:cNvPicPr preferRelativeResize="0"/>
          <p:nvPr/>
        </p:nvPicPr>
        <p:blipFill>
          <a:blip r:embed="rId6">
            <a:alphaModFix/>
          </a:blip>
          <a:stretch>
            <a:fillRect/>
          </a:stretch>
        </p:blipFill>
        <p:spPr>
          <a:xfrm>
            <a:off x="5649276" y="2995538"/>
            <a:ext cx="1182191" cy="1595974"/>
          </a:xfrm>
          <a:prstGeom prst="rect">
            <a:avLst/>
          </a:prstGeom>
          <a:noFill/>
          <a:ln>
            <a:noFill/>
          </a:ln>
        </p:spPr>
      </p:pic>
      <p:cxnSp>
        <p:nvCxnSpPr>
          <p:cNvPr id="259" name="Google Shape;259;p35"/>
          <p:cNvCxnSpPr/>
          <p:nvPr/>
        </p:nvCxnSpPr>
        <p:spPr>
          <a:xfrm rot="10800000">
            <a:off x="5536850" y="2098825"/>
            <a:ext cx="552900" cy="833700"/>
          </a:xfrm>
          <a:prstGeom prst="straightConnector1">
            <a:avLst/>
          </a:prstGeom>
          <a:noFill/>
          <a:ln cap="flat" cmpd="sng" w="38100">
            <a:solidFill>
              <a:schemeClr val="dk1"/>
            </a:solidFill>
            <a:prstDash val="solid"/>
            <a:round/>
            <a:headEnd len="med" w="med" type="none"/>
            <a:tailEnd len="med" w="med" type="triangle"/>
          </a:ln>
        </p:spPr>
      </p:cxnSp>
      <p:sp>
        <p:nvSpPr>
          <p:cNvPr id="260" name="Google Shape;260;p35"/>
          <p:cNvSpPr txBox="1"/>
          <p:nvPr/>
        </p:nvSpPr>
        <p:spPr>
          <a:xfrm>
            <a:off x="4095210" y="1288197"/>
            <a:ext cx="1123500" cy="4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800">
                <a:solidFill>
                  <a:schemeClr val="lt1"/>
                </a:solidFill>
              </a:rPr>
              <a:t>NGROK</a:t>
            </a:r>
            <a:endParaRPr b="1" sz="1800">
              <a:solidFill>
                <a:schemeClr val="lt1"/>
              </a:solidFill>
            </a:endParaRPr>
          </a:p>
        </p:txBody>
      </p:sp>
      <p:cxnSp>
        <p:nvCxnSpPr>
          <p:cNvPr id="261" name="Google Shape;261;p35"/>
          <p:cNvCxnSpPr/>
          <p:nvPr/>
        </p:nvCxnSpPr>
        <p:spPr>
          <a:xfrm rot="10800000">
            <a:off x="3089250" y="3935050"/>
            <a:ext cx="2279100" cy="18600"/>
          </a:xfrm>
          <a:prstGeom prst="straightConnector1">
            <a:avLst/>
          </a:prstGeom>
          <a:noFill/>
          <a:ln cap="flat" cmpd="sng" w="38100">
            <a:solidFill>
              <a:schemeClr val="dk1"/>
            </a:solidFill>
            <a:prstDash val="solid"/>
            <a:round/>
            <a:headEnd len="med" w="med" type="none"/>
            <a:tailEnd len="med" w="med" type="triangle"/>
          </a:ln>
        </p:spPr>
      </p:cxnSp>
      <p:sp>
        <p:nvSpPr>
          <p:cNvPr id="262" name="Google Shape;262;p35"/>
          <p:cNvSpPr txBox="1"/>
          <p:nvPr/>
        </p:nvSpPr>
        <p:spPr>
          <a:xfrm>
            <a:off x="805775" y="2185625"/>
            <a:ext cx="539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800">
                <a:solidFill>
                  <a:srgbClr val="0D5CDF"/>
                </a:solidFill>
              </a:rPr>
              <a:t>Red Local</a:t>
            </a:r>
            <a:endParaRPr b="1" sz="1800">
              <a:solidFill>
                <a:srgbClr val="0D5CDF"/>
              </a:solidFill>
            </a:endParaRPr>
          </a:p>
        </p:txBody>
      </p:sp>
      <p:cxnSp>
        <p:nvCxnSpPr>
          <p:cNvPr id="263" name="Google Shape;263;p35"/>
          <p:cNvCxnSpPr/>
          <p:nvPr/>
        </p:nvCxnSpPr>
        <p:spPr>
          <a:xfrm flipH="1" rot="10800000">
            <a:off x="2389050" y="1817675"/>
            <a:ext cx="1030500" cy="955500"/>
          </a:xfrm>
          <a:prstGeom prst="straightConnector1">
            <a:avLst/>
          </a:prstGeom>
          <a:noFill/>
          <a:ln cap="flat" cmpd="sng" w="38100">
            <a:solidFill>
              <a:schemeClr val="dk1"/>
            </a:solidFill>
            <a:prstDash val="solid"/>
            <a:round/>
            <a:headEnd len="med" w="med" type="none"/>
            <a:tailEnd len="med" w="med" type="triangle"/>
          </a:ln>
        </p:spPr>
      </p:cxnSp>
      <p:sp>
        <p:nvSpPr>
          <p:cNvPr id="264" name="Google Shape;264;p35"/>
          <p:cNvSpPr txBox="1"/>
          <p:nvPr/>
        </p:nvSpPr>
        <p:spPr>
          <a:xfrm rot="-2519233">
            <a:off x="2354661" y="2200967"/>
            <a:ext cx="1574074" cy="43101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solidFill>
                  <a:schemeClr val="dk1"/>
                </a:solidFill>
              </a:rPr>
              <a:t>Túnel</a:t>
            </a:r>
            <a:r>
              <a:rPr b="1" lang="es-419" sz="1600">
                <a:solidFill>
                  <a:schemeClr val="dk1"/>
                </a:solidFill>
              </a:rPr>
              <a:t> Seguro</a:t>
            </a:r>
            <a:endParaRPr b="1" sz="1600">
              <a:solidFill>
                <a:schemeClr val="dk1"/>
              </a:solidFill>
            </a:endParaRPr>
          </a:p>
        </p:txBody>
      </p:sp>
      <p:sp>
        <p:nvSpPr>
          <p:cNvPr id="265" name="Google Shape;265;p35"/>
          <p:cNvSpPr txBox="1"/>
          <p:nvPr/>
        </p:nvSpPr>
        <p:spPr>
          <a:xfrm>
            <a:off x="3756238" y="3473350"/>
            <a:ext cx="112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800">
                <a:solidFill>
                  <a:schemeClr val="dk1"/>
                </a:solidFill>
              </a:rPr>
              <a:t>Frontend</a:t>
            </a:r>
            <a:endParaRPr sz="1800">
              <a:solidFill>
                <a:schemeClr val="dk1"/>
              </a:solidFill>
            </a:endParaRPr>
          </a:p>
        </p:txBody>
      </p:sp>
      <p:sp>
        <p:nvSpPr>
          <p:cNvPr id="266" name="Google Shape;266;p35"/>
          <p:cNvSpPr txBox="1"/>
          <p:nvPr/>
        </p:nvSpPr>
        <p:spPr>
          <a:xfrm>
            <a:off x="5949075" y="2470825"/>
            <a:ext cx="247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800">
                <a:solidFill>
                  <a:schemeClr val="dk1"/>
                </a:solidFill>
              </a:rPr>
              <a:t>Backend</a:t>
            </a:r>
            <a:endParaRPr sz="18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ph type="ctrTitle"/>
          </p:nvPr>
        </p:nvSpPr>
        <p:spPr>
          <a:xfrm>
            <a:off x="311700" y="0"/>
            <a:ext cx="8520600" cy="83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419" sz="3880"/>
              <a:t>Amenazas a la validez</a:t>
            </a:r>
            <a:endParaRPr sz="3880"/>
          </a:p>
        </p:txBody>
      </p:sp>
      <p:pic>
        <p:nvPicPr>
          <p:cNvPr id="272" name="Google Shape;272;p36"/>
          <p:cNvPicPr preferRelativeResize="0"/>
          <p:nvPr/>
        </p:nvPicPr>
        <p:blipFill>
          <a:blip r:embed="rId4">
            <a:alphaModFix/>
          </a:blip>
          <a:stretch>
            <a:fillRect/>
          </a:stretch>
        </p:blipFill>
        <p:spPr>
          <a:xfrm>
            <a:off x="448176" y="1611175"/>
            <a:ext cx="1906001" cy="1544826"/>
          </a:xfrm>
          <a:prstGeom prst="rect">
            <a:avLst/>
          </a:prstGeom>
          <a:noFill/>
          <a:ln>
            <a:noFill/>
          </a:ln>
        </p:spPr>
      </p:pic>
      <p:pic>
        <p:nvPicPr>
          <p:cNvPr id="273" name="Google Shape;273;p36"/>
          <p:cNvPicPr preferRelativeResize="0"/>
          <p:nvPr/>
        </p:nvPicPr>
        <p:blipFill>
          <a:blip r:embed="rId5">
            <a:alphaModFix/>
          </a:blip>
          <a:stretch>
            <a:fillRect/>
          </a:stretch>
        </p:blipFill>
        <p:spPr>
          <a:xfrm>
            <a:off x="7176450" y="1566888"/>
            <a:ext cx="1544826" cy="1544826"/>
          </a:xfrm>
          <a:prstGeom prst="rect">
            <a:avLst/>
          </a:prstGeom>
          <a:noFill/>
          <a:ln>
            <a:noFill/>
          </a:ln>
        </p:spPr>
      </p:pic>
      <p:pic>
        <p:nvPicPr>
          <p:cNvPr id="274" name="Google Shape;274;p36"/>
          <p:cNvPicPr preferRelativeResize="0"/>
          <p:nvPr/>
        </p:nvPicPr>
        <p:blipFill>
          <a:blip r:embed="rId6">
            <a:alphaModFix/>
          </a:blip>
          <a:stretch>
            <a:fillRect/>
          </a:stretch>
        </p:blipFill>
        <p:spPr>
          <a:xfrm>
            <a:off x="3802202" y="839098"/>
            <a:ext cx="1236700" cy="1756075"/>
          </a:xfrm>
          <a:prstGeom prst="rect">
            <a:avLst/>
          </a:prstGeom>
          <a:noFill/>
          <a:ln>
            <a:noFill/>
          </a:ln>
        </p:spPr>
      </p:pic>
      <p:sp>
        <p:nvSpPr>
          <p:cNvPr id="275" name="Google Shape;275;p36"/>
          <p:cNvSpPr txBox="1"/>
          <p:nvPr/>
        </p:nvSpPr>
        <p:spPr>
          <a:xfrm>
            <a:off x="107425" y="3076325"/>
            <a:ext cx="2587500" cy="4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700">
                <a:solidFill>
                  <a:schemeClr val="dk1"/>
                </a:solidFill>
              </a:rPr>
              <a:t>Comodidad del usuario</a:t>
            </a:r>
            <a:endParaRPr sz="1700">
              <a:solidFill>
                <a:schemeClr val="dk1"/>
              </a:solidFill>
            </a:endParaRPr>
          </a:p>
        </p:txBody>
      </p:sp>
      <p:sp>
        <p:nvSpPr>
          <p:cNvPr id="276" name="Google Shape;276;p36"/>
          <p:cNvSpPr txBox="1"/>
          <p:nvPr/>
        </p:nvSpPr>
        <p:spPr>
          <a:xfrm>
            <a:off x="2944100" y="2712000"/>
            <a:ext cx="2952900" cy="4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700">
                <a:solidFill>
                  <a:schemeClr val="dk1"/>
                </a:solidFill>
              </a:rPr>
              <a:t>Dispositivos desconocidos</a:t>
            </a:r>
            <a:endParaRPr sz="1700">
              <a:solidFill>
                <a:schemeClr val="dk1"/>
              </a:solidFill>
            </a:endParaRPr>
          </a:p>
        </p:txBody>
      </p:sp>
      <p:sp>
        <p:nvSpPr>
          <p:cNvPr id="277" name="Google Shape;277;p36"/>
          <p:cNvSpPr txBox="1"/>
          <p:nvPr/>
        </p:nvSpPr>
        <p:spPr>
          <a:xfrm>
            <a:off x="6840050" y="3184513"/>
            <a:ext cx="20931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700">
                <a:solidFill>
                  <a:schemeClr val="dk1"/>
                </a:solidFill>
              </a:rPr>
              <a:t>Datos </a:t>
            </a:r>
            <a:r>
              <a:rPr lang="es-419" sz="1700">
                <a:solidFill>
                  <a:schemeClr val="dk1"/>
                </a:solidFill>
              </a:rPr>
              <a:t>ficticios</a:t>
            </a:r>
            <a:endParaRPr sz="1700">
              <a:solidFill>
                <a:schemeClr val="dk1"/>
              </a:solidFill>
            </a:endParaRPr>
          </a:p>
        </p:txBody>
      </p:sp>
      <p:pic>
        <p:nvPicPr>
          <p:cNvPr id="278" name="Google Shape;278;p36"/>
          <p:cNvPicPr preferRelativeResize="0"/>
          <p:nvPr/>
        </p:nvPicPr>
        <p:blipFill>
          <a:blip r:embed="rId7">
            <a:alphaModFix/>
          </a:blip>
          <a:stretch>
            <a:fillRect/>
          </a:stretch>
        </p:blipFill>
        <p:spPr>
          <a:xfrm>
            <a:off x="2876375" y="3284825"/>
            <a:ext cx="1644723" cy="1644723"/>
          </a:xfrm>
          <a:prstGeom prst="rect">
            <a:avLst/>
          </a:prstGeom>
          <a:noFill/>
          <a:ln>
            <a:noFill/>
          </a:ln>
        </p:spPr>
      </p:pic>
      <p:sp>
        <p:nvSpPr>
          <p:cNvPr id="279" name="Google Shape;279;p36"/>
          <p:cNvSpPr txBox="1"/>
          <p:nvPr/>
        </p:nvSpPr>
        <p:spPr>
          <a:xfrm>
            <a:off x="4361725" y="3779588"/>
            <a:ext cx="1905900" cy="65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700">
                <a:solidFill>
                  <a:schemeClr val="dk1"/>
                </a:solidFill>
              </a:rPr>
              <a:t>Asistencia proporcionada</a:t>
            </a:r>
            <a:endParaRPr sz="17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nvSpPr>
        <p:spPr>
          <a:xfrm>
            <a:off x="250400" y="93925"/>
            <a:ext cx="5424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300">
                <a:solidFill>
                  <a:schemeClr val="dk1"/>
                </a:solidFill>
              </a:rPr>
              <a:t>3</a:t>
            </a:r>
            <a:endParaRPr sz="2300">
              <a:solidFill>
                <a:schemeClr val="dk1"/>
              </a:solidFill>
            </a:endParaRPr>
          </a:p>
        </p:txBody>
      </p:sp>
      <p:sp>
        <p:nvSpPr>
          <p:cNvPr id="285" name="Google Shape;285;p37"/>
          <p:cNvSpPr/>
          <p:nvPr/>
        </p:nvSpPr>
        <p:spPr>
          <a:xfrm>
            <a:off x="187775" y="140875"/>
            <a:ext cx="480000" cy="4800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6" name="Google Shape;286;p37"/>
          <p:cNvPicPr preferRelativeResize="0"/>
          <p:nvPr/>
        </p:nvPicPr>
        <p:blipFill>
          <a:blip r:embed="rId3">
            <a:alphaModFix/>
          </a:blip>
          <a:stretch>
            <a:fillRect/>
          </a:stretch>
        </p:blipFill>
        <p:spPr>
          <a:xfrm>
            <a:off x="2659122" y="861762"/>
            <a:ext cx="3825776" cy="4072376"/>
          </a:xfrm>
          <a:prstGeom prst="rect">
            <a:avLst/>
          </a:prstGeom>
          <a:noFill/>
          <a:ln>
            <a:noFill/>
          </a:ln>
        </p:spPr>
      </p:pic>
      <p:pic>
        <p:nvPicPr>
          <p:cNvPr id="287" name="Google Shape;287;p37"/>
          <p:cNvPicPr preferRelativeResize="0"/>
          <p:nvPr/>
        </p:nvPicPr>
        <p:blipFill>
          <a:blip r:embed="rId4">
            <a:alphaModFix/>
          </a:blip>
          <a:stretch>
            <a:fillRect/>
          </a:stretch>
        </p:blipFill>
        <p:spPr>
          <a:xfrm>
            <a:off x="3676951" y="861751"/>
            <a:ext cx="1079951" cy="1079951"/>
          </a:xfrm>
          <a:prstGeom prst="rect">
            <a:avLst/>
          </a:prstGeom>
          <a:noFill/>
          <a:ln>
            <a:noFill/>
          </a:ln>
        </p:spPr>
      </p:pic>
      <p:sp>
        <p:nvSpPr>
          <p:cNvPr id="288" name="Google Shape;288;p37"/>
          <p:cNvSpPr txBox="1"/>
          <p:nvPr>
            <p:ph type="ctrTitle"/>
          </p:nvPr>
        </p:nvSpPr>
        <p:spPr>
          <a:xfrm>
            <a:off x="311700" y="77700"/>
            <a:ext cx="8520600" cy="661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SzPct val="28448"/>
              <a:buNone/>
            </a:pPr>
            <a:r>
              <a:rPr lang="es-419" sz="3480"/>
              <a:t>Refinamiento del Listado de Métricas</a:t>
            </a:r>
            <a:endParaRPr sz="348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8"/>
          <p:cNvSpPr txBox="1"/>
          <p:nvPr>
            <p:ph idx="1" type="subTitle"/>
          </p:nvPr>
        </p:nvSpPr>
        <p:spPr>
          <a:xfrm>
            <a:off x="311700" y="1025075"/>
            <a:ext cx="8520600" cy="3948000"/>
          </a:xfrm>
          <a:prstGeom prst="rect">
            <a:avLst/>
          </a:prstGeom>
        </p:spPr>
        <p:txBody>
          <a:bodyPr anchorCtr="0" anchor="t" bIns="91425" lIns="91425" spcFirstLastPara="1" rIns="91425" wrap="square" tIns="91425">
            <a:noAutofit/>
          </a:bodyPr>
          <a:lstStyle/>
          <a:p>
            <a:pPr indent="-363220" lvl="0" marL="457200" rtl="0" algn="l">
              <a:lnSpc>
                <a:spcPct val="115000"/>
              </a:lnSpc>
              <a:spcBef>
                <a:spcPts val="1200"/>
              </a:spcBef>
              <a:spcAft>
                <a:spcPts val="0"/>
              </a:spcAft>
              <a:buClr>
                <a:schemeClr val="accent2"/>
              </a:buClr>
              <a:buSzPts val="2120"/>
              <a:buChar char="❖"/>
            </a:pPr>
            <a:r>
              <a:rPr lang="es-419" sz="2120">
                <a:solidFill>
                  <a:schemeClr val="accent2"/>
                </a:solidFill>
              </a:rPr>
              <a:t>Puntaje de los expertos:</a:t>
            </a:r>
            <a:endParaRPr sz="2120">
              <a:solidFill>
                <a:schemeClr val="accent2"/>
              </a:solidFill>
            </a:endParaRPr>
          </a:p>
          <a:p>
            <a:pPr indent="0" lvl="0" marL="0" rtl="0" algn="l">
              <a:lnSpc>
                <a:spcPct val="115000"/>
              </a:lnSpc>
              <a:spcBef>
                <a:spcPts val="1200"/>
              </a:spcBef>
              <a:spcAft>
                <a:spcPts val="1200"/>
              </a:spcAft>
              <a:buNone/>
            </a:pPr>
            <a:r>
              <a:t/>
            </a:r>
            <a:endParaRPr sz="2120">
              <a:solidFill>
                <a:schemeClr val="accent2"/>
              </a:solidFill>
            </a:endParaRPr>
          </a:p>
        </p:txBody>
      </p:sp>
      <p:sp>
        <p:nvSpPr>
          <p:cNvPr id="294" name="Google Shape;294;p38"/>
          <p:cNvSpPr txBox="1"/>
          <p:nvPr>
            <p:ph type="ctrTitle"/>
          </p:nvPr>
        </p:nvSpPr>
        <p:spPr>
          <a:xfrm>
            <a:off x="311700" y="77700"/>
            <a:ext cx="8520600" cy="661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SzPct val="28448"/>
              <a:buNone/>
            </a:pPr>
            <a:r>
              <a:rPr lang="es-419" sz="3480"/>
              <a:t>Refinamiento del Listado de Métricas</a:t>
            </a:r>
            <a:endParaRPr sz="3480"/>
          </a:p>
        </p:txBody>
      </p:sp>
      <p:pic>
        <p:nvPicPr>
          <p:cNvPr id="295" name="Google Shape;295;p38"/>
          <p:cNvPicPr preferRelativeResize="0"/>
          <p:nvPr/>
        </p:nvPicPr>
        <p:blipFill>
          <a:blip r:embed="rId3">
            <a:alphaModFix/>
          </a:blip>
          <a:stretch>
            <a:fillRect/>
          </a:stretch>
        </p:blipFill>
        <p:spPr>
          <a:xfrm>
            <a:off x="254851" y="2273050"/>
            <a:ext cx="8634300" cy="1286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ph idx="1" type="subTitle"/>
          </p:nvPr>
        </p:nvSpPr>
        <p:spPr>
          <a:xfrm>
            <a:off x="311700" y="1251850"/>
            <a:ext cx="8520600" cy="3721200"/>
          </a:xfrm>
          <a:prstGeom prst="rect">
            <a:avLst/>
          </a:prstGeom>
        </p:spPr>
        <p:txBody>
          <a:bodyPr anchorCtr="0" anchor="t" bIns="91425" lIns="91425" spcFirstLastPara="1" rIns="91425" wrap="square" tIns="91425">
            <a:noAutofit/>
          </a:bodyPr>
          <a:lstStyle/>
          <a:p>
            <a:pPr indent="-363220" lvl="0" marL="457200" rtl="0" algn="l">
              <a:lnSpc>
                <a:spcPct val="115000"/>
              </a:lnSpc>
              <a:spcBef>
                <a:spcPts val="1200"/>
              </a:spcBef>
              <a:spcAft>
                <a:spcPts val="0"/>
              </a:spcAft>
              <a:buClr>
                <a:schemeClr val="accent2"/>
              </a:buClr>
              <a:buSzPts val="2120"/>
              <a:buChar char="❖"/>
            </a:pPr>
            <a:r>
              <a:rPr lang="es-419" sz="2120">
                <a:solidFill>
                  <a:schemeClr val="accent2"/>
                </a:solidFill>
              </a:rPr>
              <a:t>Contador de Borrados</a:t>
            </a:r>
            <a:br>
              <a:rPr lang="es-419" sz="2120">
                <a:solidFill>
                  <a:schemeClr val="accent2"/>
                </a:solidFill>
              </a:rPr>
            </a:br>
            <a:endParaRPr sz="2120">
              <a:solidFill>
                <a:schemeClr val="accent2"/>
              </a:solidFill>
            </a:endParaRPr>
          </a:p>
          <a:p>
            <a:pPr indent="-363220" lvl="0" marL="457200" rtl="0" algn="l">
              <a:lnSpc>
                <a:spcPct val="115000"/>
              </a:lnSpc>
              <a:spcBef>
                <a:spcPts val="0"/>
              </a:spcBef>
              <a:spcAft>
                <a:spcPts val="0"/>
              </a:spcAft>
              <a:buClr>
                <a:schemeClr val="accent2"/>
              </a:buClr>
              <a:buSzPts val="2120"/>
              <a:buChar char="❖"/>
            </a:pPr>
            <a:r>
              <a:rPr lang="es-419" sz="2120">
                <a:solidFill>
                  <a:schemeClr val="accent2"/>
                </a:solidFill>
              </a:rPr>
              <a:t>Detección de Borrados Completos</a:t>
            </a:r>
            <a:br>
              <a:rPr lang="es-419" sz="2120">
                <a:solidFill>
                  <a:schemeClr val="accent2"/>
                </a:solidFill>
              </a:rPr>
            </a:br>
            <a:endParaRPr sz="2120">
              <a:solidFill>
                <a:schemeClr val="accent2"/>
              </a:solidFill>
            </a:endParaRPr>
          </a:p>
          <a:p>
            <a:pPr indent="-363220" lvl="0" marL="457200" rtl="0" algn="l">
              <a:lnSpc>
                <a:spcPct val="115000"/>
              </a:lnSpc>
              <a:spcBef>
                <a:spcPts val="0"/>
              </a:spcBef>
              <a:spcAft>
                <a:spcPts val="0"/>
              </a:spcAft>
              <a:buClr>
                <a:schemeClr val="accent2"/>
              </a:buClr>
              <a:buSzPts val="2120"/>
              <a:buChar char="❖"/>
            </a:pPr>
            <a:r>
              <a:rPr lang="es-419" sz="2120">
                <a:solidFill>
                  <a:schemeClr val="accent2"/>
                </a:solidFill>
              </a:rPr>
              <a:t>Demoras entre Toques</a:t>
            </a:r>
            <a:endParaRPr sz="2120">
              <a:solidFill>
                <a:schemeClr val="accent2"/>
              </a:solidFill>
            </a:endParaRPr>
          </a:p>
        </p:txBody>
      </p:sp>
      <p:sp>
        <p:nvSpPr>
          <p:cNvPr id="301" name="Google Shape;301;p39"/>
          <p:cNvSpPr txBox="1"/>
          <p:nvPr>
            <p:ph type="ctrTitle"/>
          </p:nvPr>
        </p:nvSpPr>
        <p:spPr>
          <a:xfrm>
            <a:off x="311700" y="77700"/>
            <a:ext cx="8520600" cy="72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419" sz="3680"/>
              <a:t>Métricas nuevas</a:t>
            </a:r>
            <a:endParaRPr sz="3680"/>
          </a:p>
        </p:txBody>
      </p:sp>
      <p:sp>
        <p:nvSpPr>
          <p:cNvPr id="302" name="Google Shape;302;p39"/>
          <p:cNvSpPr txBox="1"/>
          <p:nvPr/>
        </p:nvSpPr>
        <p:spPr>
          <a:xfrm>
            <a:off x="250400" y="93925"/>
            <a:ext cx="5424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300">
                <a:solidFill>
                  <a:schemeClr val="dk1"/>
                </a:solidFill>
              </a:rPr>
              <a:t>4</a:t>
            </a:r>
            <a:endParaRPr sz="2300">
              <a:solidFill>
                <a:schemeClr val="dk1"/>
              </a:solidFill>
            </a:endParaRPr>
          </a:p>
        </p:txBody>
      </p:sp>
      <p:sp>
        <p:nvSpPr>
          <p:cNvPr id="303" name="Google Shape;303;p39"/>
          <p:cNvSpPr/>
          <p:nvPr/>
        </p:nvSpPr>
        <p:spPr>
          <a:xfrm>
            <a:off x="187775" y="140875"/>
            <a:ext cx="480000" cy="4800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type="ctrTitle"/>
          </p:nvPr>
        </p:nvSpPr>
        <p:spPr>
          <a:xfrm>
            <a:off x="311700" y="77700"/>
            <a:ext cx="8520600" cy="80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419" sz="3680"/>
              <a:t>Amenazas a la Validez</a:t>
            </a:r>
            <a:endParaRPr sz="3680"/>
          </a:p>
        </p:txBody>
      </p:sp>
      <p:pic>
        <p:nvPicPr>
          <p:cNvPr id="309" name="Google Shape;309;p40"/>
          <p:cNvPicPr preferRelativeResize="0"/>
          <p:nvPr/>
        </p:nvPicPr>
        <p:blipFill>
          <a:blip r:embed="rId4">
            <a:alphaModFix/>
          </a:blip>
          <a:stretch>
            <a:fillRect/>
          </a:stretch>
        </p:blipFill>
        <p:spPr>
          <a:xfrm>
            <a:off x="6665700" y="1368850"/>
            <a:ext cx="1827000" cy="1827000"/>
          </a:xfrm>
          <a:prstGeom prst="rect">
            <a:avLst/>
          </a:prstGeom>
          <a:noFill/>
          <a:ln>
            <a:noFill/>
          </a:ln>
        </p:spPr>
      </p:pic>
      <p:sp>
        <p:nvSpPr>
          <p:cNvPr id="310" name="Google Shape;310;p40"/>
          <p:cNvSpPr txBox="1"/>
          <p:nvPr/>
        </p:nvSpPr>
        <p:spPr>
          <a:xfrm>
            <a:off x="0" y="3150500"/>
            <a:ext cx="3129600" cy="4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600">
                <a:solidFill>
                  <a:schemeClr val="dk1"/>
                </a:solidFill>
              </a:rPr>
              <a:t>Grupo Reducido de Expertos</a:t>
            </a:r>
            <a:endParaRPr sz="1600">
              <a:solidFill>
                <a:schemeClr val="dk1"/>
              </a:solidFill>
            </a:endParaRPr>
          </a:p>
        </p:txBody>
      </p:sp>
      <p:pic>
        <p:nvPicPr>
          <p:cNvPr id="311" name="Google Shape;311;p40"/>
          <p:cNvPicPr preferRelativeResize="0"/>
          <p:nvPr/>
        </p:nvPicPr>
        <p:blipFill>
          <a:blip r:embed="rId5">
            <a:alphaModFix/>
          </a:blip>
          <a:stretch>
            <a:fillRect/>
          </a:stretch>
        </p:blipFill>
        <p:spPr>
          <a:xfrm>
            <a:off x="231800" y="1742300"/>
            <a:ext cx="2398500" cy="1237630"/>
          </a:xfrm>
          <a:prstGeom prst="rect">
            <a:avLst/>
          </a:prstGeom>
          <a:noFill/>
          <a:ln>
            <a:noFill/>
          </a:ln>
        </p:spPr>
      </p:pic>
      <p:pic>
        <p:nvPicPr>
          <p:cNvPr id="312" name="Google Shape;312;p40"/>
          <p:cNvPicPr preferRelativeResize="0"/>
          <p:nvPr/>
        </p:nvPicPr>
        <p:blipFill>
          <a:blip r:embed="rId6">
            <a:alphaModFix/>
          </a:blip>
          <a:stretch>
            <a:fillRect/>
          </a:stretch>
        </p:blipFill>
        <p:spPr>
          <a:xfrm>
            <a:off x="6906875" y="1524500"/>
            <a:ext cx="1197832" cy="1237625"/>
          </a:xfrm>
          <a:prstGeom prst="rect">
            <a:avLst/>
          </a:prstGeom>
          <a:noFill/>
          <a:ln>
            <a:noFill/>
          </a:ln>
        </p:spPr>
      </p:pic>
      <p:sp>
        <p:nvSpPr>
          <p:cNvPr id="313" name="Google Shape;313;p40"/>
          <p:cNvSpPr txBox="1"/>
          <p:nvPr/>
        </p:nvSpPr>
        <p:spPr>
          <a:xfrm>
            <a:off x="3007200" y="3150500"/>
            <a:ext cx="3129600" cy="4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600">
                <a:solidFill>
                  <a:schemeClr val="dk1"/>
                </a:solidFill>
              </a:rPr>
              <a:t>Sesgo de deseabilidad social</a:t>
            </a:r>
            <a:endParaRPr sz="1600">
              <a:solidFill>
                <a:schemeClr val="dk1"/>
              </a:solidFill>
            </a:endParaRPr>
          </a:p>
        </p:txBody>
      </p:sp>
      <p:sp>
        <p:nvSpPr>
          <p:cNvPr id="314" name="Google Shape;314;p40"/>
          <p:cNvSpPr txBox="1"/>
          <p:nvPr/>
        </p:nvSpPr>
        <p:spPr>
          <a:xfrm>
            <a:off x="6014400" y="3150500"/>
            <a:ext cx="3129600" cy="4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600">
                <a:solidFill>
                  <a:schemeClr val="dk1"/>
                </a:solidFill>
              </a:rPr>
              <a:t>Sesgo de conocimiento previo</a:t>
            </a:r>
            <a:endParaRPr sz="1600">
              <a:solidFill>
                <a:schemeClr val="dk1"/>
              </a:solidFill>
            </a:endParaRPr>
          </a:p>
        </p:txBody>
      </p:sp>
      <p:pic>
        <p:nvPicPr>
          <p:cNvPr id="315" name="Google Shape;315;p40"/>
          <p:cNvPicPr preferRelativeResize="0"/>
          <p:nvPr/>
        </p:nvPicPr>
        <p:blipFill>
          <a:blip r:embed="rId7">
            <a:alphaModFix/>
          </a:blip>
          <a:stretch>
            <a:fillRect/>
          </a:stretch>
        </p:blipFill>
        <p:spPr>
          <a:xfrm>
            <a:off x="3629938" y="1201250"/>
            <a:ext cx="1884125" cy="1884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idx="1" type="subTitle"/>
          </p:nvPr>
        </p:nvSpPr>
        <p:spPr>
          <a:xfrm>
            <a:off x="378150" y="1705175"/>
            <a:ext cx="8387700" cy="4022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419" sz="2120" u="sng">
                <a:solidFill>
                  <a:schemeClr val="accent2"/>
                </a:solidFill>
              </a:rPr>
              <a:t>Diferencias:</a:t>
            </a:r>
            <a:endParaRPr sz="2120" u="sng">
              <a:solidFill>
                <a:schemeClr val="accent2"/>
              </a:solidFill>
            </a:endParaRPr>
          </a:p>
          <a:p>
            <a:pPr indent="-363220" lvl="0" marL="457200" rtl="0" algn="l">
              <a:lnSpc>
                <a:spcPct val="115000"/>
              </a:lnSpc>
              <a:spcBef>
                <a:spcPts val="1200"/>
              </a:spcBef>
              <a:spcAft>
                <a:spcPts val="0"/>
              </a:spcAft>
              <a:buClr>
                <a:schemeClr val="accent2"/>
              </a:buClr>
              <a:buSzPts val="2120"/>
              <a:buChar char="❖"/>
            </a:pPr>
            <a:r>
              <a:rPr lang="es-419" sz="2120">
                <a:solidFill>
                  <a:schemeClr val="accent2"/>
                </a:solidFill>
              </a:rPr>
              <a:t>TactilTouchingVariance</a:t>
            </a:r>
            <a:endParaRPr sz="2120">
              <a:solidFill>
                <a:schemeClr val="accent2"/>
              </a:solidFill>
            </a:endParaRPr>
          </a:p>
          <a:p>
            <a:pPr indent="-363220" lvl="0" marL="457200" rtl="0" algn="l">
              <a:lnSpc>
                <a:spcPct val="115000"/>
              </a:lnSpc>
              <a:spcBef>
                <a:spcPts val="0"/>
              </a:spcBef>
              <a:spcAft>
                <a:spcPts val="0"/>
              </a:spcAft>
              <a:buClr>
                <a:schemeClr val="accent2"/>
              </a:buClr>
              <a:buSzPts val="2120"/>
              <a:buChar char="❖"/>
            </a:pPr>
            <a:r>
              <a:rPr lang="es-419" sz="2120">
                <a:solidFill>
                  <a:schemeClr val="accent2"/>
                </a:solidFill>
              </a:rPr>
              <a:t>CompletedDelete</a:t>
            </a:r>
            <a:endParaRPr sz="2120">
              <a:solidFill>
                <a:schemeClr val="accent2"/>
              </a:solidFill>
            </a:endParaRPr>
          </a:p>
          <a:p>
            <a:pPr indent="-363220" lvl="0" marL="457200" rtl="0" algn="l">
              <a:lnSpc>
                <a:spcPct val="115000"/>
              </a:lnSpc>
              <a:spcBef>
                <a:spcPts val="0"/>
              </a:spcBef>
              <a:spcAft>
                <a:spcPts val="0"/>
              </a:spcAft>
              <a:buClr>
                <a:schemeClr val="accent2"/>
              </a:buClr>
              <a:buSzPts val="2120"/>
              <a:buChar char="❖"/>
            </a:pPr>
            <a:r>
              <a:rPr lang="es-419" sz="2120">
                <a:solidFill>
                  <a:schemeClr val="accent2"/>
                </a:solidFill>
              </a:rPr>
              <a:t>CharDeleted</a:t>
            </a:r>
            <a:endParaRPr sz="2120">
              <a:solidFill>
                <a:schemeClr val="accent2"/>
              </a:solidFill>
            </a:endParaRPr>
          </a:p>
          <a:p>
            <a:pPr indent="-363220" lvl="0" marL="457200" rtl="0" algn="l">
              <a:lnSpc>
                <a:spcPct val="115000"/>
              </a:lnSpc>
              <a:spcBef>
                <a:spcPts val="0"/>
              </a:spcBef>
              <a:spcAft>
                <a:spcPts val="0"/>
              </a:spcAft>
              <a:buClr>
                <a:schemeClr val="accent2"/>
              </a:buClr>
              <a:buSzPts val="2120"/>
              <a:buChar char="❖"/>
            </a:pPr>
            <a:r>
              <a:rPr lang="es-419" sz="2120">
                <a:solidFill>
                  <a:schemeClr val="accent2"/>
                </a:solidFill>
              </a:rPr>
              <a:t>DistanceMoved</a:t>
            </a:r>
            <a:endParaRPr sz="2120">
              <a:solidFill>
                <a:schemeClr val="accent2"/>
              </a:solidFill>
            </a:endParaRPr>
          </a:p>
          <a:p>
            <a:pPr indent="-363220" lvl="0" marL="457200" rtl="0" algn="l">
              <a:lnSpc>
                <a:spcPct val="115000"/>
              </a:lnSpc>
              <a:spcBef>
                <a:spcPts val="0"/>
              </a:spcBef>
              <a:spcAft>
                <a:spcPts val="0"/>
              </a:spcAft>
              <a:buClr>
                <a:schemeClr val="accent2"/>
              </a:buClr>
              <a:buSzPts val="2120"/>
              <a:buChar char="❖"/>
            </a:pPr>
            <a:r>
              <a:rPr lang="es-419" sz="2120">
                <a:solidFill>
                  <a:schemeClr val="accent2"/>
                </a:solidFill>
              </a:rPr>
              <a:t>TouchVelocity</a:t>
            </a:r>
            <a:endParaRPr sz="2120">
              <a:solidFill>
                <a:schemeClr val="accent2"/>
              </a:solidFill>
            </a:endParaRPr>
          </a:p>
          <a:p>
            <a:pPr indent="0" lvl="0" marL="457200" rtl="0" algn="l">
              <a:lnSpc>
                <a:spcPct val="115000"/>
              </a:lnSpc>
              <a:spcBef>
                <a:spcPts val="1200"/>
              </a:spcBef>
              <a:spcAft>
                <a:spcPts val="1200"/>
              </a:spcAft>
              <a:buNone/>
            </a:pPr>
            <a:r>
              <a:t/>
            </a:r>
            <a:endParaRPr sz="2120">
              <a:solidFill>
                <a:schemeClr val="accent2"/>
              </a:solidFill>
            </a:endParaRPr>
          </a:p>
        </p:txBody>
      </p:sp>
      <p:sp>
        <p:nvSpPr>
          <p:cNvPr id="321" name="Google Shape;321;p41"/>
          <p:cNvSpPr txBox="1"/>
          <p:nvPr>
            <p:ph type="ctrTitle"/>
          </p:nvPr>
        </p:nvSpPr>
        <p:spPr>
          <a:xfrm>
            <a:off x="311700" y="15175"/>
            <a:ext cx="8520600" cy="78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419" sz="3680"/>
              <a:t>Diferencias con la versión de escritorio</a:t>
            </a:r>
            <a:endParaRPr sz="3680"/>
          </a:p>
        </p:txBody>
      </p:sp>
      <p:pic>
        <p:nvPicPr>
          <p:cNvPr id="322" name="Google Shape;322;p41"/>
          <p:cNvPicPr preferRelativeResize="0"/>
          <p:nvPr/>
        </p:nvPicPr>
        <p:blipFill>
          <a:blip r:embed="rId4">
            <a:alphaModFix/>
          </a:blip>
          <a:stretch>
            <a:fillRect/>
          </a:stretch>
        </p:blipFill>
        <p:spPr>
          <a:xfrm>
            <a:off x="5071375" y="2133812"/>
            <a:ext cx="3292575" cy="2308675"/>
          </a:xfrm>
          <a:prstGeom prst="rect">
            <a:avLst/>
          </a:prstGeom>
          <a:noFill/>
          <a:ln>
            <a:noFill/>
          </a:ln>
        </p:spPr>
      </p:pic>
      <p:sp>
        <p:nvSpPr>
          <p:cNvPr id="323" name="Google Shape;323;p41"/>
          <p:cNvSpPr txBox="1"/>
          <p:nvPr>
            <p:ph type="ctrTitle"/>
          </p:nvPr>
        </p:nvSpPr>
        <p:spPr>
          <a:xfrm>
            <a:off x="245250" y="630625"/>
            <a:ext cx="85206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419" sz="2980" u="sng"/>
              <a:t>Métricas </a:t>
            </a:r>
            <a:endParaRPr sz="2980" u="sng"/>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8" name="Google Shape;68;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69" name="Google Shape;69;p15" title="Points scored"/>
          <p:cNvPicPr preferRelativeResize="0"/>
          <p:nvPr/>
        </p:nvPicPr>
        <p:blipFill rotWithShape="1">
          <a:blip r:embed="rId3">
            <a:alphaModFix/>
          </a:blip>
          <a:srcRect b="1069" l="0" r="0" t="-1070"/>
          <a:stretch/>
        </p:blipFill>
        <p:spPr>
          <a:xfrm>
            <a:off x="0" y="0"/>
            <a:ext cx="9144000" cy="51434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ph idx="1" type="subTitle"/>
          </p:nvPr>
        </p:nvSpPr>
        <p:spPr>
          <a:xfrm>
            <a:off x="265075" y="2057475"/>
            <a:ext cx="6229200" cy="3504600"/>
          </a:xfrm>
          <a:prstGeom prst="rect">
            <a:avLst/>
          </a:prstGeom>
        </p:spPr>
        <p:txBody>
          <a:bodyPr anchorCtr="0" anchor="t" bIns="91425" lIns="91425" spcFirstLastPara="1" rIns="91425" wrap="square" tIns="91425">
            <a:noAutofit/>
          </a:bodyPr>
          <a:lstStyle/>
          <a:p>
            <a:pPr indent="-363220" lvl="0" marL="457200" rtl="0" algn="l">
              <a:lnSpc>
                <a:spcPct val="115000"/>
              </a:lnSpc>
              <a:spcBef>
                <a:spcPts val="1200"/>
              </a:spcBef>
              <a:spcAft>
                <a:spcPts val="0"/>
              </a:spcAft>
              <a:buClr>
                <a:schemeClr val="accent2"/>
              </a:buClr>
              <a:buSzPts val="2120"/>
              <a:buChar char="❖"/>
            </a:pPr>
            <a:r>
              <a:rPr lang="es-419" sz="2120">
                <a:solidFill>
                  <a:schemeClr val="accent2"/>
                </a:solidFill>
              </a:rPr>
              <a:t>I</a:t>
            </a:r>
            <a:r>
              <a:rPr lang="es-419" sz="2120">
                <a:solidFill>
                  <a:schemeClr val="accent2"/>
                </a:solidFill>
              </a:rPr>
              <a:t>nteracción táctil y dimensiones de pantalla</a:t>
            </a:r>
            <a:endParaRPr sz="2120">
              <a:solidFill>
                <a:schemeClr val="accent2"/>
              </a:solidFill>
            </a:endParaRPr>
          </a:p>
          <a:p>
            <a:pPr indent="-363220" lvl="0" marL="457200" rtl="0" algn="l">
              <a:lnSpc>
                <a:spcPct val="115000"/>
              </a:lnSpc>
              <a:spcBef>
                <a:spcPts val="0"/>
              </a:spcBef>
              <a:spcAft>
                <a:spcPts val="0"/>
              </a:spcAft>
              <a:buClr>
                <a:schemeClr val="accent2"/>
              </a:buClr>
              <a:buSzPts val="2120"/>
              <a:buChar char="❖"/>
            </a:pPr>
            <a:r>
              <a:rPr lang="es-419" sz="2120">
                <a:solidFill>
                  <a:schemeClr val="accent2"/>
                </a:solidFill>
              </a:rPr>
              <a:t>Métricas</a:t>
            </a:r>
            <a:r>
              <a:rPr lang="es-419" sz="2120">
                <a:solidFill>
                  <a:schemeClr val="accent2"/>
                </a:solidFill>
              </a:rPr>
              <a:t> de borrado y v</a:t>
            </a:r>
            <a:r>
              <a:rPr lang="es-419" sz="2120">
                <a:solidFill>
                  <a:schemeClr val="accent2"/>
                </a:solidFill>
              </a:rPr>
              <a:t>ariación</a:t>
            </a:r>
            <a:r>
              <a:rPr lang="es-419" sz="2120">
                <a:solidFill>
                  <a:schemeClr val="accent2"/>
                </a:solidFill>
              </a:rPr>
              <a:t> de toques en pantallas pequeñas</a:t>
            </a:r>
            <a:endParaRPr sz="2120">
              <a:solidFill>
                <a:schemeClr val="accent2"/>
              </a:solidFill>
            </a:endParaRPr>
          </a:p>
          <a:p>
            <a:pPr indent="-363220" lvl="0" marL="457200" rtl="0" algn="l">
              <a:lnSpc>
                <a:spcPct val="115000"/>
              </a:lnSpc>
              <a:spcBef>
                <a:spcPts val="0"/>
              </a:spcBef>
              <a:spcAft>
                <a:spcPts val="0"/>
              </a:spcAft>
              <a:buClr>
                <a:schemeClr val="accent2"/>
              </a:buClr>
              <a:buSzPts val="2120"/>
              <a:buChar char="❖"/>
            </a:pPr>
            <a:r>
              <a:rPr lang="es-419" sz="2120">
                <a:solidFill>
                  <a:schemeClr val="accent2"/>
                </a:solidFill>
              </a:rPr>
              <a:t>MisInteractions y precisión de interacciones</a:t>
            </a:r>
            <a:endParaRPr sz="2120">
              <a:solidFill>
                <a:schemeClr val="accent2"/>
              </a:solidFill>
            </a:endParaRPr>
          </a:p>
        </p:txBody>
      </p:sp>
      <p:sp>
        <p:nvSpPr>
          <p:cNvPr id="329" name="Google Shape;329;p42"/>
          <p:cNvSpPr txBox="1"/>
          <p:nvPr>
            <p:ph type="ctrTitle"/>
          </p:nvPr>
        </p:nvSpPr>
        <p:spPr>
          <a:xfrm>
            <a:off x="265075" y="127025"/>
            <a:ext cx="8520600" cy="72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419" sz="3680"/>
              <a:t>Diferencias con la </a:t>
            </a:r>
            <a:r>
              <a:rPr lang="es-419" sz="3680"/>
              <a:t>versión</a:t>
            </a:r>
            <a:r>
              <a:rPr lang="es-419" sz="3680"/>
              <a:t> de escritorio</a:t>
            </a:r>
            <a:endParaRPr sz="3680"/>
          </a:p>
        </p:txBody>
      </p:sp>
      <p:pic>
        <p:nvPicPr>
          <p:cNvPr id="330" name="Google Shape;330;p42"/>
          <p:cNvPicPr preferRelativeResize="0"/>
          <p:nvPr/>
        </p:nvPicPr>
        <p:blipFill>
          <a:blip r:embed="rId3">
            <a:alphaModFix/>
          </a:blip>
          <a:stretch>
            <a:fillRect/>
          </a:stretch>
        </p:blipFill>
        <p:spPr>
          <a:xfrm>
            <a:off x="5909225" y="1944778"/>
            <a:ext cx="3156400" cy="2525076"/>
          </a:xfrm>
          <a:prstGeom prst="rect">
            <a:avLst/>
          </a:prstGeom>
          <a:noFill/>
          <a:ln>
            <a:noFill/>
          </a:ln>
        </p:spPr>
      </p:pic>
      <p:sp>
        <p:nvSpPr>
          <p:cNvPr id="331" name="Google Shape;331;p42"/>
          <p:cNvSpPr txBox="1"/>
          <p:nvPr>
            <p:ph type="ctrTitle"/>
          </p:nvPr>
        </p:nvSpPr>
        <p:spPr>
          <a:xfrm>
            <a:off x="528500" y="852725"/>
            <a:ext cx="8454600" cy="72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419" sz="2980" u="sng"/>
              <a:t>Percepción del Esfuerzo</a:t>
            </a:r>
            <a:endParaRPr sz="2980" u="sng"/>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3"/>
          <p:cNvSpPr txBox="1"/>
          <p:nvPr/>
        </p:nvSpPr>
        <p:spPr>
          <a:xfrm>
            <a:off x="900600" y="90875"/>
            <a:ext cx="7342800" cy="61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3600">
                <a:solidFill>
                  <a:schemeClr val="dk1"/>
                </a:solidFill>
              </a:rPr>
              <a:t>Futuras direcciones</a:t>
            </a:r>
            <a:endParaRPr sz="3600">
              <a:solidFill>
                <a:schemeClr val="dk1"/>
              </a:solidFill>
            </a:endParaRPr>
          </a:p>
        </p:txBody>
      </p:sp>
      <p:pic>
        <p:nvPicPr>
          <p:cNvPr id="337" name="Google Shape;337;p43"/>
          <p:cNvPicPr preferRelativeResize="0"/>
          <p:nvPr/>
        </p:nvPicPr>
        <p:blipFill>
          <a:blip r:embed="rId3">
            <a:alphaModFix/>
          </a:blip>
          <a:stretch>
            <a:fillRect/>
          </a:stretch>
        </p:blipFill>
        <p:spPr>
          <a:xfrm>
            <a:off x="551175" y="1684571"/>
            <a:ext cx="2035200" cy="1489755"/>
          </a:xfrm>
          <a:prstGeom prst="rect">
            <a:avLst/>
          </a:prstGeom>
          <a:noFill/>
          <a:ln>
            <a:noFill/>
          </a:ln>
        </p:spPr>
      </p:pic>
      <p:pic>
        <p:nvPicPr>
          <p:cNvPr id="338" name="Google Shape;338;p43"/>
          <p:cNvPicPr preferRelativeResize="0"/>
          <p:nvPr/>
        </p:nvPicPr>
        <p:blipFill>
          <a:blip r:embed="rId4">
            <a:alphaModFix/>
          </a:blip>
          <a:stretch>
            <a:fillRect/>
          </a:stretch>
        </p:blipFill>
        <p:spPr>
          <a:xfrm>
            <a:off x="3191498" y="1534288"/>
            <a:ext cx="2761000" cy="1640025"/>
          </a:xfrm>
          <a:prstGeom prst="rect">
            <a:avLst/>
          </a:prstGeom>
          <a:noFill/>
          <a:ln>
            <a:noFill/>
          </a:ln>
        </p:spPr>
      </p:pic>
      <p:pic>
        <p:nvPicPr>
          <p:cNvPr id="339" name="Google Shape;339;p43"/>
          <p:cNvPicPr preferRelativeResize="0"/>
          <p:nvPr/>
        </p:nvPicPr>
        <p:blipFill>
          <a:blip r:embed="rId5">
            <a:alphaModFix/>
          </a:blip>
          <a:stretch>
            <a:fillRect/>
          </a:stretch>
        </p:blipFill>
        <p:spPr>
          <a:xfrm>
            <a:off x="6557625" y="1269925"/>
            <a:ext cx="2168774" cy="2168774"/>
          </a:xfrm>
          <a:prstGeom prst="rect">
            <a:avLst/>
          </a:prstGeom>
          <a:noFill/>
          <a:ln>
            <a:noFill/>
          </a:ln>
        </p:spPr>
      </p:pic>
      <p:sp>
        <p:nvSpPr>
          <p:cNvPr id="340" name="Google Shape;340;p43"/>
          <p:cNvSpPr txBox="1"/>
          <p:nvPr/>
        </p:nvSpPr>
        <p:spPr>
          <a:xfrm>
            <a:off x="6433085" y="3226050"/>
            <a:ext cx="2526900" cy="41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800">
                <a:solidFill>
                  <a:schemeClr val="dk1"/>
                </a:solidFill>
              </a:rPr>
              <a:t>Modelo de predicción</a:t>
            </a:r>
            <a:endParaRPr sz="1800">
              <a:solidFill>
                <a:schemeClr val="dk1"/>
              </a:solidFill>
            </a:endParaRPr>
          </a:p>
        </p:txBody>
      </p:sp>
      <p:sp>
        <p:nvSpPr>
          <p:cNvPr id="341" name="Google Shape;341;p43"/>
          <p:cNvSpPr txBox="1"/>
          <p:nvPr/>
        </p:nvSpPr>
        <p:spPr>
          <a:xfrm>
            <a:off x="3240750" y="3226038"/>
            <a:ext cx="26625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800">
                <a:solidFill>
                  <a:schemeClr val="dk1"/>
                </a:solidFill>
              </a:rPr>
              <a:t>Accesibilidad en la red</a:t>
            </a:r>
            <a:endParaRPr sz="1800">
              <a:solidFill>
                <a:schemeClr val="dk1"/>
              </a:solidFill>
            </a:endParaRPr>
          </a:p>
        </p:txBody>
      </p:sp>
      <p:sp>
        <p:nvSpPr>
          <p:cNvPr id="342" name="Google Shape;342;p43"/>
          <p:cNvSpPr txBox="1"/>
          <p:nvPr/>
        </p:nvSpPr>
        <p:spPr>
          <a:xfrm>
            <a:off x="-245350" y="3226050"/>
            <a:ext cx="3662100" cy="41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800">
                <a:solidFill>
                  <a:schemeClr val="dk1"/>
                </a:solidFill>
              </a:rPr>
              <a:t>Aumentar número de pruebas</a:t>
            </a:r>
            <a:endParaRPr sz="18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4"/>
          <p:cNvSpPr txBox="1"/>
          <p:nvPr>
            <p:ph type="ctrTitle"/>
          </p:nvPr>
        </p:nvSpPr>
        <p:spPr>
          <a:xfrm>
            <a:off x="311700" y="33550"/>
            <a:ext cx="8520600" cy="75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b="1" lang="es-419" sz="3600"/>
              <a:t>Preguntas</a:t>
            </a:r>
            <a:r>
              <a:rPr b="1" lang="es-419" sz="3600"/>
              <a:t>?</a:t>
            </a:r>
            <a:endParaRPr b="1" sz="3600"/>
          </a:p>
        </p:txBody>
      </p:sp>
      <p:pic>
        <p:nvPicPr>
          <p:cNvPr id="348" name="Google Shape;348;p44"/>
          <p:cNvPicPr preferRelativeResize="0"/>
          <p:nvPr/>
        </p:nvPicPr>
        <p:blipFill>
          <a:blip r:embed="rId3">
            <a:alphaModFix/>
          </a:blip>
          <a:stretch>
            <a:fillRect/>
          </a:stretch>
        </p:blipFill>
        <p:spPr>
          <a:xfrm>
            <a:off x="246412" y="1647550"/>
            <a:ext cx="1565559" cy="1328776"/>
          </a:xfrm>
          <a:prstGeom prst="rect">
            <a:avLst/>
          </a:prstGeom>
          <a:noFill/>
          <a:ln>
            <a:noFill/>
          </a:ln>
        </p:spPr>
      </p:pic>
      <p:pic>
        <p:nvPicPr>
          <p:cNvPr id="349" name="Google Shape;349;p44"/>
          <p:cNvPicPr preferRelativeResize="0"/>
          <p:nvPr/>
        </p:nvPicPr>
        <p:blipFill>
          <a:blip r:embed="rId4">
            <a:alphaModFix/>
          </a:blip>
          <a:stretch>
            <a:fillRect/>
          </a:stretch>
        </p:blipFill>
        <p:spPr>
          <a:xfrm>
            <a:off x="567081" y="3837915"/>
            <a:ext cx="1360334" cy="577294"/>
          </a:xfrm>
          <a:prstGeom prst="rect">
            <a:avLst/>
          </a:prstGeom>
          <a:noFill/>
          <a:ln>
            <a:noFill/>
          </a:ln>
        </p:spPr>
      </p:pic>
      <p:pic>
        <p:nvPicPr>
          <p:cNvPr id="350" name="Google Shape;350;p44"/>
          <p:cNvPicPr preferRelativeResize="0"/>
          <p:nvPr/>
        </p:nvPicPr>
        <p:blipFill>
          <a:blip r:embed="rId5">
            <a:alphaModFix/>
          </a:blip>
          <a:stretch>
            <a:fillRect/>
          </a:stretch>
        </p:blipFill>
        <p:spPr>
          <a:xfrm>
            <a:off x="4051604" y="3979343"/>
            <a:ext cx="1040816" cy="1012014"/>
          </a:xfrm>
          <a:prstGeom prst="rect">
            <a:avLst/>
          </a:prstGeom>
          <a:noFill/>
          <a:ln>
            <a:noFill/>
          </a:ln>
        </p:spPr>
      </p:pic>
      <p:pic>
        <p:nvPicPr>
          <p:cNvPr id="351" name="Google Shape;351;p44"/>
          <p:cNvPicPr preferRelativeResize="0"/>
          <p:nvPr/>
        </p:nvPicPr>
        <p:blipFill>
          <a:blip r:embed="rId6">
            <a:alphaModFix/>
          </a:blip>
          <a:stretch>
            <a:fillRect/>
          </a:stretch>
        </p:blipFill>
        <p:spPr>
          <a:xfrm>
            <a:off x="7086423" y="3837927"/>
            <a:ext cx="1040816" cy="883394"/>
          </a:xfrm>
          <a:prstGeom prst="rect">
            <a:avLst/>
          </a:prstGeom>
          <a:noFill/>
          <a:ln>
            <a:noFill/>
          </a:ln>
        </p:spPr>
      </p:pic>
      <p:pic>
        <p:nvPicPr>
          <p:cNvPr id="352" name="Google Shape;352;p44"/>
          <p:cNvPicPr preferRelativeResize="0"/>
          <p:nvPr/>
        </p:nvPicPr>
        <p:blipFill>
          <a:blip r:embed="rId7">
            <a:alphaModFix/>
          </a:blip>
          <a:stretch>
            <a:fillRect/>
          </a:stretch>
        </p:blipFill>
        <p:spPr>
          <a:xfrm>
            <a:off x="7692285" y="2008731"/>
            <a:ext cx="1140027" cy="967587"/>
          </a:xfrm>
          <a:prstGeom prst="rect">
            <a:avLst/>
          </a:prstGeom>
          <a:noFill/>
          <a:ln>
            <a:noFill/>
          </a:ln>
        </p:spPr>
      </p:pic>
      <p:pic>
        <p:nvPicPr>
          <p:cNvPr id="353" name="Google Shape;353;p44"/>
          <p:cNvPicPr preferRelativeResize="0"/>
          <p:nvPr/>
        </p:nvPicPr>
        <p:blipFill>
          <a:blip r:embed="rId8">
            <a:alphaModFix/>
          </a:blip>
          <a:stretch>
            <a:fillRect/>
          </a:stretch>
        </p:blipFill>
        <p:spPr>
          <a:xfrm>
            <a:off x="3082623" y="785950"/>
            <a:ext cx="2978776" cy="2748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ctrTitle"/>
          </p:nvPr>
        </p:nvSpPr>
        <p:spPr>
          <a:xfrm>
            <a:off x="311700" y="176750"/>
            <a:ext cx="8520600" cy="780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419" sz="4000"/>
              <a:t>Trabajo relacionado</a:t>
            </a:r>
            <a:endParaRPr sz="4000"/>
          </a:p>
        </p:txBody>
      </p:sp>
      <p:sp>
        <p:nvSpPr>
          <p:cNvPr id="75" name="Google Shape;75;p16"/>
          <p:cNvSpPr txBox="1"/>
          <p:nvPr>
            <p:ph idx="1" type="subTitle"/>
          </p:nvPr>
        </p:nvSpPr>
        <p:spPr>
          <a:xfrm>
            <a:off x="275275" y="613800"/>
            <a:ext cx="8617500" cy="452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500">
              <a:solidFill>
                <a:schemeClr val="accent2"/>
              </a:solidFill>
            </a:endParaRPr>
          </a:p>
          <a:p>
            <a:pPr indent="0" lvl="0" marL="0" rtl="0" algn="l">
              <a:lnSpc>
                <a:spcPct val="80000"/>
              </a:lnSpc>
              <a:spcBef>
                <a:spcPts val="0"/>
              </a:spcBef>
              <a:spcAft>
                <a:spcPts val="0"/>
              </a:spcAft>
              <a:buNone/>
            </a:pPr>
            <a:r>
              <a:rPr lang="es-419" sz="2120">
                <a:solidFill>
                  <a:schemeClr val="accent2"/>
                </a:solidFill>
              </a:rPr>
              <a:t>Evaluación de Usabilidad en Aplicaciones Móviles:</a:t>
            </a:r>
            <a:endParaRPr sz="2120">
              <a:solidFill>
                <a:schemeClr val="accent2"/>
              </a:solidFill>
            </a:endParaRPr>
          </a:p>
          <a:p>
            <a:pPr indent="0" lvl="0" marL="0" rtl="0" algn="l">
              <a:lnSpc>
                <a:spcPct val="80000"/>
              </a:lnSpc>
              <a:spcBef>
                <a:spcPts val="0"/>
              </a:spcBef>
              <a:spcAft>
                <a:spcPts val="0"/>
              </a:spcAft>
              <a:buNone/>
            </a:pPr>
            <a:r>
              <a:t/>
            </a:r>
            <a:endParaRPr sz="2120">
              <a:solidFill>
                <a:schemeClr val="accent2"/>
              </a:solidFill>
            </a:endParaRPr>
          </a:p>
          <a:p>
            <a:pPr indent="-363220" lvl="0" marL="457200" rtl="0" algn="l">
              <a:lnSpc>
                <a:spcPct val="80000"/>
              </a:lnSpc>
              <a:spcBef>
                <a:spcPts val="0"/>
              </a:spcBef>
              <a:spcAft>
                <a:spcPts val="0"/>
              </a:spcAft>
              <a:buClr>
                <a:schemeClr val="accent2"/>
              </a:buClr>
              <a:buSzPts val="2120"/>
              <a:buChar char="●"/>
            </a:pPr>
            <a:r>
              <a:rPr lang="es-419" sz="2120">
                <a:solidFill>
                  <a:schemeClr val="accent2"/>
                </a:solidFill>
              </a:rPr>
              <a:t>Hussain et al. (2012)</a:t>
            </a:r>
            <a:endParaRPr sz="2120">
              <a:solidFill>
                <a:schemeClr val="accent2"/>
              </a:solidFill>
            </a:endParaRPr>
          </a:p>
          <a:p>
            <a:pPr indent="-363220" lvl="0" marL="457200" rtl="0" algn="l">
              <a:lnSpc>
                <a:spcPct val="80000"/>
              </a:lnSpc>
              <a:spcBef>
                <a:spcPts val="0"/>
              </a:spcBef>
              <a:spcAft>
                <a:spcPts val="0"/>
              </a:spcAft>
              <a:buClr>
                <a:schemeClr val="accent2"/>
              </a:buClr>
              <a:buSzPts val="2120"/>
              <a:buChar char="●"/>
            </a:pPr>
            <a:r>
              <a:rPr lang="es-419" sz="2120">
                <a:solidFill>
                  <a:schemeClr val="accent2"/>
                </a:solidFill>
              </a:rPr>
              <a:t>Kaur et al. (2019)</a:t>
            </a:r>
            <a:endParaRPr sz="2120">
              <a:solidFill>
                <a:schemeClr val="accent2"/>
              </a:solidFill>
            </a:endParaRPr>
          </a:p>
          <a:p>
            <a:pPr indent="0" lvl="0" marL="0" rtl="0" algn="l">
              <a:lnSpc>
                <a:spcPct val="80000"/>
              </a:lnSpc>
              <a:spcBef>
                <a:spcPts val="0"/>
              </a:spcBef>
              <a:spcAft>
                <a:spcPts val="0"/>
              </a:spcAft>
              <a:buNone/>
            </a:pPr>
            <a:r>
              <a:t/>
            </a:r>
            <a:endParaRPr sz="2120">
              <a:solidFill>
                <a:schemeClr val="accent2"/>
              </a:solidFill>
            </a:endParaRPr>
          </a:p>
          <a:p>
            <a:pPr indent="0" lvl="0" marL="0" rtl="0" algn="l">
              <a:lnSpc>
                <a:spcPct val="80000"/>
              </a:lnSpc>
              <a:spcBef>
                <a:spcPts val="0"/>
              </a:spcBef>
              <a:spcAft>
                <a:spcPts val="0"/>
              </a:spcAft>
              <a:buNone/>
            </a:pPr>
            <a:r>
              <a:rPr lang="es-419" sz="2120">
                <a:solidFill>
                  <a:schemeClr val="accent2"/>
                </a:solidFill>
              </a:rPr>
              <a:t>Personalización y Optimización de la Experiencia Web:</a:t>
            </a:r>
            <a:endParaRPr sz="2120">
              <a:solidFill>
                <a:schemeClr val="dk1"/>
              </a:solidFill>
            </a:endParaRPr>
          </a:p>
          <a:p>
            <a:pPr indent="0" lvl="0" marL="0" rtl="0" algn="l">
              <a:lnSpc>
                <a:spcPct val="80000"/>
              </a:lnSpc>
              <a:spcBef>
                <a:spcPts val="0"/>
              </a:spcBef>
              <a:spcAft>
                <a:spcPts val="0"/>
              </a:spcAft>
              <a:buNone/>
            </a:pPr>
            <a:r>
              <a:t/>
            </a:r>
            <a:endParaRPr sz="2120">
              <a:solidFill>
                <a:schemeClr val="accent2"/>
              </a:solidFill>
            </a:endParaRPr>
          </a:p>
          <a:p>
            <a:pPr indent="-363220" lvl="0" marL="457200" rtl="0" algn="l">
              <a:lnSpc>
                <a:spcPct val="80000"/>
              </a:lnSpc>
              <a:spcBef>
                <a:spcPts val="0"/>
              </a:spcBef>
              <a:spcAft>
                <a:spcPts val="0"/>
              </a:spcAft>
              <a:buClr>
                <a:schemeClr val="accent2"/>
              </a:buClr>
              <a:buSzPts val="2120"/>
              <a:buChar char="●"/>
            </a:pPr>
            <a:r>
              <a:rPr lang="es-419" sz="2120">
                <a:solidFill>
                  <a:schemeClr val="accent2"/>
                </a:solidFill>
              </a:rPr>
              <a:t>Speicher et al. (2014) con WaPPU</a:t>
            </a:r>
            <a:endParaRPr sz="2120">
              <a:solidFill>
                <a:schemeClr val="accent2"/>
              </a:solidFill>
            </a:endParaRPr>
          </a:p>
          <a:p>
            <a:pPr indent="-363220" lvl="0" marL="457200" rtl="0" algn="l">
              <a:lnSpc>
                <a:spcPct val="80000"/>
              </a:lnSpc>
              <a:spcBef>
                <a:spcPts val="0"/>
              </a:spcBef>
              <a:spcAft>
                <a:spcPts val="0"/>
              </a:spcAft>
              <a:buClr>
                <a:schemeClr val="accent2"/>
              </a:buClr>
              <a:buSzPts val="2120"/>
              <a:buChar char="●"/>
            </a:pPr>
            <a:r>
              <a:rPr lang="es-419" sz="2120">
                <a:solidFill>
                  <a:schemeClr val="accent2"/>
                </a:solidFill>
              </a:rPr>
              <a:t>Nebeling et al. (2013)  con W3Touch</a:t>
            </a:r>
            <a:endParaRPr sz="2120">
              <a:solidFill>
                <a:schemeClr val="accent2"/>
              </a:solidFill>
            </a:endParaRPr>
          </a:p>
          <a:p>
            <a:pPr indent="0" lvl="0" marL="457200" rtl="0" algn="l">
              <a:lnSpc>
                <a:spcPct val="80000"/>
              </a:lnSpc>
              <a:spcBef>
                <a:spcPts val="0"/>
              </a:spcBef>
              <a:spcAft>
                <a:spcPts val="0"/>
              </a:spcAft>
              <a:buNone/>
            </a:pPr>
            <a:r>
              <a:t/>
            </a:r>
            <a:endParaRPr sz="2120">
              <a:solidFill>
                <a:schemeClr val="accent2"/>
              </a:solidFill>
            </a:endParaRPr>
          </a:p>
          <a:p>
            <a:pPr indent="0" lvl="0" marL="0" rtl="0" algn="l">
              <a:lnSpc>
                <a:spcPct val="80000"/>
              </a:lnSpc>
              <a:spcBef>
                <a:spcPts val="0"/>
              </a:spcBef>
              <a:spcAft>
                <a:spcPts val="0"/>
              </a:spcAft>
              <a:buNone/>
            </a:pPr>
            <a:r>
              <a:rPr lang="es-419" sz="2120">
                <a:solidFill>
                  <a:schemeClr val="accent2"/>
                </a:solidFill>
              </a:rPr>
              <a:t>Percepción del Esfuerzo en Dispositivos Móviles:</a:t>
            </a:r>
            <a:endParaRPr sz="2120">
              <a:solidFill>
                <a:schemeClr val="accent2"/>
              </a:solidFill>
            </a:endParaRPr>
          </a:p>
          <a:p>
            <a:pPr indent="0" lvl="0" marL="0" rtl="0" algn="l">
              <a:lnSpc>
                <a:spcPct val="80000"/>
              </a:lnSpc>
              <a:spcBef>
                <a:spcPts val="0"/>
              </a:spcBef>
              <a:spcAft>
                <a:spcPts val="0"/>
              </a:spcAft>
              <a:buNone/>
            </a:pPr>
            <a:r>
              <a:t/>
            </a:r>
            <a:endParaRPr sz="2120">
              <a:solidFill>
                <a:schemeClr val="accent2"/>
              </a:solidFill>
            </a:endParaRPr>
          </a:p>
          <a:p>
            <a:pPr indent="-363220" lvl="0" marL="457200" rtl="0" algn="l">
              <a:lnSpc>
                <a:spcPct val="80000"/>
              </a:lnSpc>
              <a:spcBef>
                <a:spcPts val="0"/>
              </a:spcBef>
              <a:spcAft>
                <a:spcPts val="0"/>
              </a:spcAft>
              <a:buClr>
                <a:schemeClr val="accent2"/>
              </a:buClr>
              <a:buSzPts val="2120"/>
              <a:buChar char="●"/>
            </a:pPr>
            <a:r>
              <a:rPr lang="es-419" sz="2120">
                <a:solidFill>
                  <a:schemeClr val="accent2"/>
                </a:solidFill>
              </a:rPr>
              <a:t>Cui et al. (2011)</a:t>
            </a:r>
            <a:endParaRPr sz="2120">
              <a:solidFill>
                <a:schemeClr val="accent2"/>
              </a:solidFill>
            </a:endParaRPr>
          </a:p>
          <a:p>
            <a:pPr indent="-363220" lvl="0" marL="457200" rtl="0" algn="l">
              <a:lnSpc>
                <a:spcPct val="80000"/>
              </a:lnSpc>
              <a:spcBef>
                <a:spcPts val="0"/>
              </a:spcBef>
              <a:spcAft>
                <a:spcPts val="0"/>
              </a:spcAft>
              <a:buClr>
                <a:schemeClr val="accent2"/>
              </a:buClr>
              <a:buSzPts val="2120"/>
              <a:buChar char="●"/>
            </a:pPr>
            <a:r>
              <a:rPr lang="es-419" sz="2120">
                <a:solidFill>
                  <a:schemeClr val="accent2"/>
                </a:solidFill>
              </a:rPr>
              <a:t>Grigera et al. (2019)</a:t>
            </a:r>
            <a:endParaRPr sz="2120">
              <a:solidFill>
                <a:schemeClr val="accent2"/>
              </a:solidFill>
            </a:endParaRPr>
          </a:p>
          <a:p>
            <a:pPr indent="-363220" lvl="0" marL="457200" rtl="0" algn="l">
              <a:lnSpc>
                <a:spcPct val="80000"/>
              </a:lnSpc>
              <a:spcBef>
                <a:spcPts val="0"/>
              </a:spcBef>
              <a:spcAft>
                <a:spcPts val="0"/>
              </a:spcAft>
              <a:buClr>
                <a:schemeClr val="accent2"/>
              </a:buClr>
              <a:buSzPts val="2120"/>
              <a:buChar char="●"/>
            </a:pPr>
            <a:r>
              <a:rPr lang="es-419" sz="2120">
                <a:solidFill>
                  <a:schemeClr val="accent2"/>
                </a:solidFill>
              </a:rPr>
              <a:t>Gardey et al. (2022)</a:t>
            </a:r>
            <a:endParaRPr sz="2120">
              <a:solidFill>
                <a:schemeClr val="accent2"/>
              </a:solidFill>
            </a:endParaRPr>
          </a:p>
          <a:p>
            <a:pPr indent="0" lvl="0" marL="0" rtl="0" algn="l">
              <a:lnSpc>
                <a:spcPct val="80000"/>
              </a:lnSpc>
              <a:spcBef>
                <a:spcPts val="0"/>
              </a:spcBef>
              <a:spcAft>
                <a:spcPts val="0"/>
              </a:spcAft>
              <a:buNone/>
            </a:pPr>
            <a:r>
              <a:t/>
            </a:r>
            <a:endParaRPr sz="2120">
              <a:solidFill>
                <a:schemeClr val="accent2"/>
              </a:solidFill>
            </a:endParaRPr>
          </a:p>
          <a:p>
            <a:pPr indent="-363220" lvl="0" marL="457200" rtl="0" algn="l">
              <a:lnSpc>
                <a:spcPct val="80000"/>
              </a:lnSpc>
              <a:spcBef>
                <a:spcPts val="0"/>
              </a:spcBef>
              <a:spcAft>
                <a:spcPts val="0"/>
              </a:spcAft>
              <a:buClr>
                <a:schemeClr val="accent2"/>
              </a:buClr>
              <a:buSzPts val="2120"/>
              <a:buChar char="●"/>
            </a:pPr>
            <a:r>
              <a:t/>
            </a:r>
            <a:endParaRPr sz="2120">
              <a:solidFill>
                <a:schemeClr val="accent2"/>
              </a:solidFill>
            </a:endParaRPr>
          </a:p>
          <a:p>
            <a:pPr indent="0" lvl="0" marL="0" rtl="0" algn="l">
              <a:lnSpc>
                <a:spcPct val="80000"/>
              </a:lnSpc>
              <a:spcBef>
                <a:spcPts val="0"/>
              </a:spcBef>
              <a:spcAft>
                <a:spcPts val="0"/>
              </a:spcAft>
              <a:buNone/>
            </a:pPr>
            <a:r>
              <a:t/>
            </a:r>
            <a:endParaRPr sz="2120">
              <a:solidFill>
                <a:schemeClr val="accen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ctrTitle"/>
          </p:nvPr>
        </p:nvSpPr>
        <p:spPr>
          <a:xfrm>
            <a:off x="311700" y="53850"/>
            <a:ext cx="8520600" cy="83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419" sz="4400"/>
              <a:t>Esfuerzo de interacción</a:t>
            </a:r>
            <a:endParaRPr sz="4400"/>
          </a:p>
        </p:txBody>
      </p:sp>
      <p:sp>
        <p:nvSpPr>
          <p:cNvPr id="81" name="Google Shape;81;p17"/>
          <p:cNvSpPr txBox="1"/>
          <p:nvPr/>
        </p:nvSpPr>
        <p:spPr>
          <a:xfrm>
            <a:off x="606000" y="886650"/>
            <a:ext cx="7932000" cy="17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800">
                <a:solidFill>
                  <a:schemeClr val="dk1"/>
                </a:solidFill>
              </a:rPr>
              <a:t>Dificultad percibida por un usuario al completar elementos del formulario</a:t>
            </a:r>
            <a:endParaRPr sz="1800">
              <a:solidFill>
                <a:schemeClr val="dk1"/>
              </a:solidFill>
            </a:endParaRPr>
          </a:p>
        </p:txBody>
      </p:sp>
      <p:pic>
        <p:nvPicPr>
          <p:cNvPr id="82" name="Google Shape;82;p17"/>
          <p:cNvPicPr preferRelativeResize="0"/>
          <p:nvPr/>
        </p:nvPicPr>
        <p:blipFill>
          <a:blip r:embed="rId4">
            <a:alphaModFix/>
          </a:blip>
          <a:stretch>
            <a:fillRect/>
          </a:stretch>
        </p:blipFill>
        <p:spPr>
          <a:xfrm>
            <a:off x="2973275" y="1585138"/>
            <a:ext cx="3197450" cy="2905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nvSpPr>
        <p:spPr>
          <a:xfrm>
            <a:off x="0" y="0"/>
            <a:ext cx="90003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4400">
                <a:solidFill>
                  <a:schemeClr val="dk1"/>
                </a:solidFill>
              </a:rPr>
              <a:t>Esfuerzo de Interacción</a:t>
            </a:r>
            <a:endParaRPr sz="4400">
              <a:solidFill>
                <a:schemeClr val="dk1"/>
              </a:solidFill>
            </a:endParaRPr>
          </a:p>
        </p:txBody>
      </p:sp>
      <p:grpSp>
        <p:nvGrpSpPr>
          <p:cNvPr id="88" name="Google Shape;88;p18"/>
          <p:cNvGrpSpPr/>
          <p:nvPr/>
        </p:nvGrpSpPr>
        <p:grpSpPr>
          <a:xfrm>
            <a:off x="2912243" y="1669287"/>
            <a:ext cx="2150922" cy="1898745"/>
            <a:chOff x="3071457" y="2013875"/>
            <a:chExt cx="1944600" cy="1569600"/>
          </a:xfrm>
        </p:grpSpPr>
        <p:sp>
          <p:nvSpPr>
            <p:cNvPr id="89" name="Google Shape;89;p18"/>
            <p:cNvSpPr/>
            <p:nvPr/>
          </p:nvSpPr>
          <p:spPr>
            <a:xfrm flipH="1" rot="10800000">
              <a:off x="3071457" y="2013875"/>
              <a:ext cx="1944600" cy="1569600"/>
            </a:xfrm>
            <a:prstGeom prst="round2DiagRect">
              <a:avLst>
                <a:gd fmla="val 0" name="adj1"/>
                <a:gd fmla="val 17764" name="adj2"/>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txBox="1"/>
            <p:nvPr/>
          </p:nvSpPr>
          <p:spPr>
            <a:xfrm>
              <a:off x="3297573" y="2134618"/>
              <a:ext cx="1470300" cy="13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Roboto"/>
                <a:ea typeface="Roboto"/>
                <a:cs typeface="Roboto"/>
                <a:sym typeface="Roboto"/>
              </a:endParaRPr>
            </a:p>
            <a:p>
              <a:pPr indent="0" lvl="0" marL="0" rtl="0" algn="l">
                <a:spcBef>
                  <a:spcPts val="0"/>
                </a:spcBef>
                <a:spcAft>
                  <a:spcPts val="0"/>
                </a:spcAft>
                <a:buNone/>
              </a:pPr>
              <a:r>
                <a:t/>
              </a:r>
              <a:endParaRPr b="1" sz="1100">
                <a:solidFill>
                  <a:srgbClr val="FFFFFF"/>
                </a:solidFill>
                <a:latin typeface="Roboto"/>
                <a:ea typeface="Roboto"/>
                <a:cs typeface="Roboto"/>
                <a:sym typeface="Roboto"/>
              </a:endParaRPr>
            </a:p>
            <a:p>
              <a:pPr indent="0" lvl="0" marL="0" rtl="0" algn="ctr">
                <a:spcBef>
                  <a:spcPts val="0"/>
                </a:spcBef>
                <a:spcAft>
                  <a:spcPts val="0"/>
                </a:spcAft>
                <a:buNone/>
              </a:pPr>
              <a:r>
                <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s-419">
                  <a:solidFill>
                    <a:srgbClr val="FFFFFF"/>
                  </a:solidFill>
                  <a:latin typeface="Roboto"/>
                  <a:ea typeface="Roboto"/>
                  <a:cs typeface="Roboto"/>
                  <a:sym typeface="Roboto"/>
                </a:rPr>
                <a:t>Métricas</a:t>
              </a:r>
              <a:endParaRPr b="1">
                <a:solidFill>
                  <a:srgbClr val="FFFFFF"/>
                </a:solidFill>
                <a:latin typeface="Roboto"/>
                <a:ea typeface="Roboto"/>
                <a:cs typeface="Roboto"/>
                <a:sym typeface="Roboto"/>
              </a:endParaRPr>
            </a:p>
            <a:p>
              <a:pPr indent="0" lvl="0" marL="0" rtl="0" algn="l">
                <a:spcBef>
                  <a:spcPts val="0"/>
                </a:spcBef>
                <a:spcAft>
                  <a:spcPts val="0"/>
                </a:spcAft>
                <a:buNone/>
              </a:pPr>
              <a:r>
                <a:t/>
              </a:r>
              <a:endParaRPr b="1" sz="1100">
                <a:solidFill>
                  <a:srgbClr val="FFFFFF"/>
                </a:solidFill>
                <a:latin typeface="Roboto"/>
                <a:ea typeface="Roboto"/>
                <a:cs typeface="Roboto"/>
                <a:sym typeface="Roboto"/>
              </a:endParaRPr>
            </a:p>
            <a:p>
              <a:pPr indent="0" lvl="0" marL="0" rtl="0" algn="l">
                <a:spcBef>
                  <a:spcPts val="0"/>
                </a:spcBef>
                <a:spcAft>
                  <a:spcPts val="0"/>
                </a:spcAft>
                <a:buNone/>
              </a:pPr>
              <a:r>
                <a:t/>
              </a:r>
              <a:endParaRPr b="1" sz="1100">
                <a:solidFill>
                  <a:srgbClr val="FFFFFF"/>
                </a:solidFill>
                <a:latin typeface="Roboto"/>
                <a:ea typeface="Roboto"/>
                <a:cs typeface="Roboto"/>
                <a:sym typeface="Roboto"/>
              </a:endParaRPr>
            </a:p>
          </p:txBody>
        </p:sp>
      </p:grpSp>
      <p:grpSp>
        <p:nvGrpSpPr>
          <p:cNvPr id="91" name="Google Shape;91;p18"/>
          <p:cNvGrpSpPr/>
          <p:nvPr/>
        </p:nvGrpSpPr>
        <p:grpSpPr>
          <a:xfrm>
            <a:off x="763961" y="1669287"/>
            <a:ext cx="2150922" cy="1898745"/>
            <a:chOff x="1126863" y="2013875"/>
            <a:chExt cx="1944600" cy="1569600"/>
          </a:xfrm>
        </p:grpSpPr>
        <p:sp>
          <p:nvSpPr>
            <p:cNvPr id="92" name="Google Shape;92;p18"/>
            <p:cNvSpPr/>
            <p:nvPr/>
          </p:nvSpPr>
          <p:spPr>
            <a:xfrm>
              <a:off x="1126863" y="2013875"/>
              <a:ext cx="1944600" cy="1569600"/>
            </a:xfrm>
            <a:prstGeom prst="round2DiagRect">
              <a:avLst>
                <a:gd fmla="val 0" name="adj1"/>
                <a:gd fmla="val 17764" name="adj2"/>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txBox="1"/>
            <p:nvPr/>
          </p:nvSpPr>
          <p:spPr>
            <a:xfrm>
              <a:off x="1285089" y="2126000"/>
              <a:ext cx="1575300" cy="13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Roboto"/>
                <a:ea typeface="Roboto"/>
                <a:cs typeface="Roboto"/>
                <a:sym typeface="Roboto"/>
              </a:endParaRPr>
            </a:p>
            <a:p>
              <a:pPr indent="0" lvl="0" marL="0" rtl="0" algn="l">
                <a:spcBef>
                  <a:spcPts val="0"/>
                </a:spcBef>
                <a:spcAft>
                  <a:spcPts val="0"/>
                </a:spcAft>
                <a:buNone/>
              </a:pPr>
              <a:r>
                <a:t/>
              </a:r>
              <a:endParaRPr b="1" sz="1100">
                <a:solidFill>
                  <a:srgbClr val="FFFFFF"/>
                </a:solidFill>
                <a:latin typeface="Roboto"/>
                <a:ea typeface="Roboto"/>
                <a:cs typeface="Roboto"/>
                <a:sym typeface="Roboto"/>
              </a:endParaRPr>
            </a:p>
            <a:p>
              <a:pPr indent="0" lvl="0" marL="0" rtl="0" algn="l">
                <a:spcBef>
                  <a:spcPts val="0"/>
                </a:spcBef>
                <a:spcAft>
                  <a:spcPts val="0"/>
                </a:spcAft>
                <a:buNone/>
              </a:pPr>
              <a:r>
                <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s-419">
                  <a:solidFill>
                    <a:srgbClr val="FFFFFF"/>
                  </a:solidFill>
                  <a:latin typeface="Roboto"/>
                  <a:ea typeface="Roboto"/>
                  <a:cs typeface="Roboto"/>
                  <a:sym typeface="Roboto"/>
                </a:rPr>
                <a:t>Puntajes de 1 a 4 </a:t>
              </a:r>
              <a:endParaRPr>
                <a:solidFill>
                  <a:srgbClr val="FFFFFF"/>
                </a:solidFill>
                <a:latin typeface="Roboto"/>
                <a:ea typeface="Roboto"/>
                <a:cs typeface="Roboto"/>
                <a:sym typeface="Roboto"/>
              </a:endParaRPr>
            </a:p>
          </p:txBody>
        </p:sp>
      </p:grpSp>
      <p:grpSp>
        <p:nvGrpSpPr>
          <p:cNvPr id="94" name="Google Shape;94;p18"/>
          <p:cNvGrpSpPr/>
          <p:nvPr/>
        </p:nvGrpSpPr>
        <p:grpSpPr>
          <a:xfrm>
            <a:off x="5060399" y="1669287"/>
            <a:ext cx="3319627" cy="1898745"/>
            <a:chOff x="5015938" y="2013875"/>
            <a:chExt cx="3001200" cy="1569600"/>
          </a:xfrm>
        </p:grpSpPr>
        <p:sp>
          <p:nvSpPr>
            <p:cNvPr id="95" name="Google Shape;95;p18"/>
            <p:cNvSpPr/>
            <p:nvPr/>
          </p:nvSpPr>
          <p:spPr>
            <a:xfrm>
              <a:off x="5015938" y="2013875"/>
              <a:ext cx="3001200" cy="1569600"/>
            </a:xfrm>
            <a:prstGeom prst="round2DiagRect">
              <a:avLst>
                <a:gd fmla="val 0" name="adj1"/>
                <a:gd fmla="val 17764" name="adj2"/>
              </a:avLst>
            </a:prstGeom>
            <a:solidFill>
              <a:srgbClr val="094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6" name="Google Shape;96;p18"/>
            <p:cNvSpPr txBox="1"/>
            <p:nvPr/>
          </p:nvSpPr>
          <p:spPr>
            <a:xfrm>
              <a:off x="5360226" y="2204638"/>
              <a:ext cx="24171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500">
                  <a:solidFill>
                    <a:srgbClr val="FFFFFF"/>
                  </a:solidFill>
                  <a:latin typeface="Roboto"/>
                  <a:ea typeface="Roboto"/>
                  <a:cs typeface="Roboto"/>
                  <a:sym typeface="Roboto"/>
                </a:rPr>
                <a:t>Esfuerzo de interacción</a:t>
              </a:r>
              <a:endParaRPr sz="1500">
                <a:solidFill>
                  <a:srgbClr val="FFFFFF"/>
                </a:solidFill>
                <a:latin typeface="Roboto"/>
                <a:ea typeface="Roboto"/>
                <a:cs typeface="Roboto"/>
                <a:sym typeface="Roboto"/>
              </a:endParaRPr>
            </a:p>
          </p:txBody>
        </p:sp>
        <p:sp>
          <p:nvSpPr>
            <p:cNvPr id="97" name="Google Shape;97;p18"/>
            <p:cNvSpPr txBox="1"/>
            <p:nvPr/>
          </p:nvSpPr>
          <p:spPr>
            <a:xfrm>
              <a:off x="5308000" y="2617589"/>
              <a:ext cx="2469300" cy="76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sz="1300">
                  <a:solidFill>
                    <a:srgbClr val="FFFFFF"/>
                  </a:solidFill>
                  <a:latin typeface="Roboto"/>
                  <a:ea typeface="Roboto"/>
                  <a:cs typeface="Roboto"/>
                  <a:sym typeface="Roboto"/>
                </a:rPr>
                <a:t>Dificultad que un usuario percibe al interactuar con elementos de formularios</a:t>
              </a:r>
              <a:endParaRPr sz="1300">
                <a:solidFill>
                  <a:srgbClr val="FFFFFF"/>
                </a:solidFill>
                <a:latin typeface="Roboto"/>
                <a:ea typeface="Roboto"/>
                <a:cs typeface="Roboto"/>
                <a:sym typeface="Roboto"/>
              </a:endParaRPr>
            </a:p>
            <a:p>
              <a:pPr indent="0" lvl="0" marL="0" rtl="0" algn="l">
                <a:lnSpc>
                  <a:spcPct val="115000"/>
                </a:lnSpc>
                <a:spcBef>
                  <a:spcPts val="1600"/>
                </a:spcBef>
                <a:spcAft>
                  <a:spcPts val="0"/>
                </a:spcAft>
                <a:buNone/>
              </a:pPr>
              <a:r>
                <a:t/>
              </a:r>
              <a:endParaRPr sz="800">
                <a:solidFill>
                  <a:srgbClr val="FFFFFF"/>
                </a:solidFill>
                <a:latin typeface="Roboto"/>
                <a:ea typeface="Roboto"/>
                <a:cs typeface="Roboto"/>
                <a:sym typeface="Roboto"/>
              </a:endParaRPr>
            </a:p>
            <a:p>
              <a:pPr indent="0" lvl="0" marL="0" rtl="0" algn="l">
                <a:lnSpc>
                  <a:spcPct val="115000"/>
                </a:lnSpc>
                <a:spcBef>
                  <a:spcPts val="1600"/>
                </a:spcBef>
                <a:spcAft>
                  <a:spcPts val="1600"/>
                </a:spcAft>
                <a:buNone/>
              </a:pPr>
              <a:r>
                <a:t/>
              </a:r>
              <a:endParaRPr sz="800">
                <a:solidFill>
                  <a:srgbClr val="FFFFFF"/>
                </a:solidFill>
                <a:latin typeface="Roboto"/>
                <a:ea typeface="Roboto"/>
                <a:cs typeface="Roboto"/>
                <a:sym typeface="Roboto"/>
              </a:endParaRPr>
            </a:p>
          </p:txBody>
        </p:sp>
      </p:grpSp>
      <p:grpSp>
        <p:nvGrpSpPr>
          <p:cNvPr id="98" name="Google Shape;98;p18"/>
          <p:cNvGrpSpPr/>
          <p:nvPr/>
        </p:nvGrpSpPr>
        <p:grpSpPr>
          <a:xfrm>
            <a:off x="4916063" y="2500727"/>
            <a:ext cx="289323" cy="314968"/>
            <a:chOff x="4858109" y="2631368"/>
            <a:chExt cx="316442" cy="315000"/>
          </a:xfrm>
        </p:grpSpPr>
        <p:sp>
          <p:nvSpPr>
            <p:cNvPr id="99" name="Google Shape;99;p18"/>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a:off x="4858109" y="2739300"/>
              <a:ext cx="239100" cy="99000"/>
            </a:xfrm>
            <a:prstGeom prst="rightArrow">
              <a:avLst>
                <a:gd fmla="val 32020" name="adj1"/>
                <a:gd fmla="val 66970" name="adj2"/>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s-419"/>
              </a:br>
              <a:endParaRPr/>
            </a:p>
          </p:txBody>
        </p:sp>
      </p:grpSp>
      <p:grpSp>
        <p:nvGrpSpPr>
          <p:cNvPr id="101" name="Google Shape;101;p18"/>
          <p:cNvGrpSpPr/>
          <p:nvPr/>
        </p:nvGrpSpPr>
        <p:grpSpPr>
          <a:xfrm>
            <a:off x="2773235" y="2500760"/>
            <a:ext cx="287979" cy="314933"/>
            <a:chOff x="3157188" y="909150"/>
            <a:chExt cx="470400" cy="470400"/>
          </a:xfrm>
        </p:grpSpPr>
        <p:sp>
          <p:nvSpPr>
            <p:cNvPr id="102" name="Google Shape;102;p18"/>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a:off x="3243138" y="995100"/>
              <a:ext cx="298500" cy="298500"/>
            </a:xfrm>
            <a:prstGeom prst="mathPlus">
              <a:avLst>
                <a:gd fmla="val 9900" name="adj1"/>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ctrTitle"/>
          </p:nvPr>
        </p:nvSpPr>
        <p:spPr>
          <a:xfrm>
            <a:off x="323725" y="120325"/>
            <a:ext cx="8520600" cy="73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419" sz="3609"/>
              <a:t>Contexto</a:t>
            </a:r>
            <a:endParaRPr sz="3609"/>
          </a:p>
        </p:txBody>
      </p:sp>
      <p:sp>
        <p:nvSpPr>
          <p:cNvPr id="109" name="Google Shape;109;p19"/>
          <p:cNvSpPr txBox="1"/>
          <p:nvPr>
            <p:ph idx="1" type="subTitle"/>
          </p:nvPr>
        </p:nvSpPr>
        <p:spPr>
          <a:xfrm>
            <a:off x="275275" y="1203300"/>
            <a:ext cx="8617500" cy="3672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40"/>
              <a:buNone/>
            </a:pPr>
            <a:r>
              <a:rPr lang="es-419" sz="2120">
                <a:solidFill>
                  <a:schemeClr val="accent2"/>
                </a:solidFill>
              </a:rPr>
              <a:t>Grigera et al. (2019) y </a:t>
            </a:r>
            <a:r>
              <a:rPr lang="es-419" sz="2120">
                <a:solidFill>
                  <a:schemeClr val="accent2"/>
                </a:solidFill>
              </a:rPr>
              <a:t>Gardey et al. (2022)</a:t>
            </a:r>
            <a:endParaRPr sz="2120">
              <a:solidFill>
                <a:schemeClr val="accent2"/>
              </a:solidFill>
            </a:endParaRPr>
          </a:p>
          <a:p>
            <a:pPr indent="0" lvl="0" marL="0" rtl="0" algn="l">
              <a:lnSpc>
                <a:spcPct val="80000"/>
              </a:lnSpc>
              <a:spcBef>
                <a:spcPts val="0"/>
              </a:spcBef>
              <a:spcAft>
                <a:spcPts val="0"/>
              </a:spcAft>
              <a:buSzPts val="440"/>
              <a:buNone/>
            </a:pPr>
            <a:r>
              <a:t/>
            </a:r>
            <a:endParaRPr sz="2120">
              <a:solidFill>
                <a:schemeClr val="accent2"/>
              </a:solidFill>
            </a:endParaRPr>
          </a:p>
          <a:p>
            <a:pPr indent="0" lvl="0" marL="0" rtl="0" algn="l">
              <a:lnSpc>
                <a:spcPct val="80000"/>
              </a:lnSpc>
              <a:spcBef>
                <a:spcPts val="0"/>
              </a:spcBef>
              <a:spcAft>
                <a:spcPts val="0"/>
              </a:spcAft>
              <a:buSzPts val="440"/>
              <a:buNone/>
            </a:pPr>
            <a:r>
              <a:t/>
            </a:r>
            <a:endParaRPr sz="2120">
              <a:solidFill>
                <a:schemeClr val="accent2"/>
              </a:solidFill>
            </a:endParaRPr>
          </a:p>
          <a:p>
            <a:pPr indent="-363220" lvl="0" marL="457200" rtl="0" algn="l">
              <a:lnSpc>
                <a:spcPct val="80000"/>
              </a:lnSpc>
              <a:spcBef>
                <a:spcPts val="0"/>
              </a:spcBef>
              <a:spcAft>
                <a:spcPts val="0"/>
              </a:spcAft>
              <a:buClr>
                <a:schemeClr val="accent2"/>
              </a:buClr>
              <a:buSzPts val="2120"/>
              <a:buChar char="❖"/>
            </a:pPr>
            <a:r>
              <a:rPr lang="es-419" sz="2120">
                <a:solidFill>
                  <a:schemeClr val="accent2"/>
                </a:solidFill>
              </a:rPr>
              <a:t>Esfuerzo de Interacción.</a:t>
            </a:r>
            <a:endParaRPr sz="2120">
              <a:solidFill>
                <a:schemeClr val="accent2"/>
              </a:solidFill>
            </a:endParaRPr>
          </a:p>
          <a:p>
            <a:pPr indent="0" lvl="0" marL="457200" rtl="0" algn="l">
              <a:lnSpc>
                <a:spcPct val="80000"/>
              </a:lnSpc>
              <a:spcBef>
                <a:spcPts val="0"/>
              </a:spcBef>
              <a:spcAft>
                <a:spcPts val="0"/>
              </a:spcAft>
              <a:buNone/>
            </a:pPr>
            <a:r>
              <a:t/>
            </a:r>
            <a:endParaRPr sz="2120">
              <a:solidFill>
                <a:schemeClr val="accent2"/>
              </a:solidFill>
            </a:endParaRPr>
          </a:p>
          <a:p>
            <a:pPr indent="-363220" lvl="0" marL="457200" rtl="0" algn="l">
              <a:lnSpc>
                <a:spcPct val="80000"/>
              </a:lnSpc>
              <a:spcBef>
                <a:spcPts val="0"/>
              </a:spcBef>
              <a:spcAft>
                <a:spcPts val="0"/>
              </a:spcAft>
              <a:buClr>
                <a:schemeClr val="accent2"/>
              </a:buClr>
              <a:buSzPts val="2120"/>
              <a:buChar char="❖"/>
            </a:pPr>
            <a:r>
              <a:rPr lang="es-419" sz="2120">
                <a:solidFill>
                  <a:schemeClr val="accent2"/>
                </a:solidFill>
              </a:rPr>
              <a:t>Métricas capturadas automáticamente.</a:t>
            </a:r>
            <a:endParaRPr sz="2120">
              <a:solidFill>
                <a:schemeClr val="accent2"/>
              </a:solidFill>
            </a:endParaRPr>
          </a:p>
          <a:p>
            <a:pPr indent="0" lvl="0" marL="457200" rtl="0" algn="l">
              <a:lnSpc>
                <a:spcPct val="80000"/>
              </a:lnSpc>
              <a:spcBef>
                <a:spcPts val="0"/>
              </a:spcBef>
              <a:spcAft>
                <a:spcPts val="0"/>
              </a:spcAft>
              <a:buNone/>
            </a:pPr>
            <a:r>
              <a:t/>
            </a:r>
            <a:endParaRPr sz="2120">
              <a:solidFill>
                <a:schemeClr val="accent2"/>
              </a:solidFill>
            </a:endParaRPr>
          </a:p>
          <a:p>
            <a:pPr indent="-363220" lvl="0" marL="457200" rtl="0" algn="l">
              <a:lnSpc>
                <a:spcPct val="80000"/>
              </a:lnSpc>
              <a:spcBef>
                <a:spcPts val="0"/>
              </a:spcBef>
              <a:spcAft>
                <a:spcPts val="0"/>
              </a:spcAft>
              <a:buClr>
                <a:schemeClr val="accent2"/>
              </a:buClr>
              <a:buSzPts val="2120"/>
              <a:buChar char="❖"/>
            </a:pPr>
            <a:r>
              <a:rPr lang="es-419" sz="2120">
                <a:solidFill>
                  <a:schemeClr val="accent2"/>
                </a:solidFill>
              </a:rPr>
              <a:t>Pruebas analizadas por expertos en UX</a:t>
            </a:r>
            <a:endParaRPr sz="2120">
              <a:solidFill>
                <a:schemeClr val="accent2"/>
              </a:solidFill>
            </a:endParaRPr>
          </a:p>
          <a:p>
            <a:pPr indent="0" lvl="0" marL="457200" rtl="0" algn="l">
              <a:lnSpc>
                <a:spcPct val="80000"/>
              </a:lnSpc>
              <a:spcBef>
                <a:spcPts val="0"/>
              </a:spcBef>
              <a:spcAft>
                <a:spcPts val="0"/>
              </a:spcAft>
              <a:buNone/>
            </a:pPr>
            <a:r>
              <a:t/>
            </a:r>
            <a:endParaRPr sz="2120">
              <a:solidFill>
                <a:schemeClr val="accent2"/>
              </a:solidFill>
            </a:endParaRPr>
          </a:p>
          <a:p>
            <a:pPr indent="-363220" lvl="0" marL="457200" rtl="0" algn="l">
              <a:lnSpc>
                <a:spcPct val="80000"/>
              </a:lnSpc>
              <a:spcBef>
                <a:spcPts val="0"/>
              </a:spcBef>
              <a:spcAft>
                <a:spcPts val="0"/>
              </a:spcAft>
              <a:buClr>
                <a:schemeClr val="accent2"/>
              </a:buClr>
              <a:buSzPts val="2120"/>
              <a:buChar char="❖"/>
            </a:pPr>
            <a:r>
              <a:rPr lang="es-419" sz="2120">
                <a:solidFill>
                  <a:schemeClr val="accent2"/>
                </a:solidFill>
              </a:rPr>
              <a:t>Modelo de predicción</a:t>
            </a:r>
            <a:endParaRPr sz="2120">
              <a:solidFill>
                <a:schemeClr val="accent2"/>
              </a:solidFill>
            </a:endParaRPr>
          </a:p>
          <a:p>
            <a:pPr indent="0" lvl="0" marL="0" rtl="0" algn="l">
              <a:lnSpc>
                <a:spcPct val="80000"/>
              </a:lnSpc>
              <a:spcBef>
                <a:spcPts val="0"/>
              </a:spcBef>
              <a:spcAft>
                <a:spcPts val="0"/>
              </a:spcAft>
              <a:buNone/>
            </a:pPr>
            <a:r>
              <a:t/>
            </a:r>
            <a:endParaRPr sz="2120">
              <a:solidFill>
                <a:schemeClr val="accent2"/>
              </a:solidFill>
            </a:endParaRPr>
          </a:p>
          <a:p>
            <a:pPr indent="0" lvl="0" marL="0" rtl="0" algn="l">
              <a:lnSpc>
                <a:spcPct val="80000"/>
              </a:lnSpc>
              <a:spcBef>
                <a:spcPts val="0"/>
              </a:spcBef>
              <a:spcAft>
                <a:spcPts val="0"/>
              </a:spcAft>
              <a:buNone/>
            </a:pPr>
            <a:r>
              <a:t/>
            </a:r>
            <a:endParaRPr sz="2120">
              <a:solidFill>
                <a:schemeClr val="accen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ctrTitle"/>
          </p:nvPr>
        </p:nvSpPr>
        <p:spPr>
          <a:xfrm>
            <a:off x="311700" y="102750"/>
            <a:ext cx="8520600" cy="1241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419" sz="3800"/>
              <a:t>Mejora en la experiencia de usuario en formularios con las métricas</a:t>
            </a:r>
            <a:endParaRPr sz="3800"/>
          </a:p>
        </p:txBody>
      </p:sp>
      <p:pic>
        <p:nvPicPr>
          <p:cNvPr id="115" name="Google Shape;115;p20"/>
          <p:cNvPicPr preferRelativeResize="0"/>
          <p:nvPr/>
        </p:nvPicPr>
        <p:blipFill>
          <a:blip r:embed="rId3">
            <a:alphaModFix/>
          </a:blip>
          <a:stretch>
            <a:fillRect/>
          </a:stretch>
        </p:blipFill>
        <p:spPr>
          <a:xfrm>
            <a:off x="2036288" y="1678225"/>
            <a:ext cx="5071425" cy="3180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ctrTitle"/>
          </p:nvPr>
        </p:nvSpPr>
        <p:spPr>
          <a:xfrm>
            <a:off x="311700" y="126100"/>
            <a:ext cx="8520600" cy="776700"/>
          </a:xfrm>
          <a:prstGeom prst="rect">
            <a:avLst/>
          </a:prstGeom>
        </p:spPr>
        <p:txBody>
          <a:bodyPr anchorCtr="0" anchor="b" bIns="91425" lIns="91425" spcFirstLastPara="1" rIns="91425" wrap="square" tIns="91425">
            <a:normAutofit/>
          </a:bodyPr>
          <a:lstStyle/>
          <a:p>
            <a:pPr indent="0" lvl="0" marL="0" rtl="0" algn="ctr">
              <a:lnSpc>
                <a:spcPct val="80000"/>
              </a:lnSpc>
              <a:spcBef>
                <a:spcPts val="0"/>
              </a:spcBef>
              <a:spcAft>
                <a:spcPts val="0"/>
              </a:spcAft>
              <a:buClr>
                <a:srgbClr val="000000"/>
              </a:buClr>
              <a:buSzPts val="440"/>
              <a:buFont typeface="Arial"/>
              <a:buNone/>
            </a:pPr>
            <a:r>
              <a:rPr lang="es-419" sz="3620">
                <a:solidFill>
                  <a:schemeClr val="accent2"/>
                </a:solidFill>
              </a:rPr>
              <a:t>Desarrollo</a:t>
            </a:r>
            <a:endParaRPr sz="6700"/>
          </a:p>
        </p:txBody>
      </p:sp>
      <p:grpSp>
        <p:nvGrpSpPr>
          <p:cNvPr id="121" name="Google Shape;121;p21"/>
          <p:cNvGrpSpPr/>
          <p:nvPr/>
        </p:nvGrpSpPr>
        <p:grpSpPr>
          <a:xfrm>
            <a:off x="427811" y="1298250"/>
            <a:ext cx="2547000" cy="2547000"/>
            <a:chOff x="1293736" y="1258050"/>
            <a:chExt cx="2547000" cy="2547000"/>
          </a:xfrm>
        </p:grpSpPr>
        <p:sp>
          <p:nvSpPr>
            <p:cNvPr id="122" name="Google Shape;122;p21"/>
            <p:cNvSpPr/>
            <p:nvPr/>
          </p:nvSpPr>
          <p:spPr>
            <a:xfrm rot="2700000">
              <a:off x="2286374" y="1011412"/>
              <a:ext cx="561726" cy="3040276"/>
            </a:xfrm>
            <a:prstGeom prst="roundRect">
              <a:avLst>
                <a:gd fmla="val 50000" name="adj"/>
              </a:avLst>
            </a:prstGeom>
            <a:solidFill>
              <a:srgbClr val="093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p:nvPr/>
          </p:nvSpPr>
          <p:spPr>
            <a:xfrm>
              <a:off x="151075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419" sz="1200">
                  <a:solidFill>
                    <a:srgbClr val="0942A1"/>
                  </a:solidFill>
                  <a:latin typeface="Roboto"/>
                  <a:ea typeface="Roboto"/>
                  <a:cs typeface="Roboto"/>
                  <a:sym typeface="Roboto"/>
                </a:rPr>
                <a:t>1</a:t>
              </a:r>
              <a:endParaRPr b="1" sz="1200">
                <a:solidFill>
                  <a:srgbClr val="0942A1"/>
                </a:solidFill>
                <a:latin typeface="Roboto"/>
                <a:ea typeface="Roboto"/>
                <a:cs typeface="Roboto"/>
                <a:sym typeface="Roboto"/>
              </a:endParaRPr>
            </a:p>
          </p:txBody>
        </p:sp>
        <p:sp>
          <p:nvSpPr>
            <p:cNvPr id="124" name="Google Shape;124;p21"/>
            <p:cNvSpPr txBox="1"/>
            <p:nvPr/>
          </p:nvSpPr>
          <p:spPr>
            <a:xfrm rot="-2700000">
              <a:off x="1501398" y="2241353"/>
              <a:ext cx="2332604"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419" sz="1200">
                  <a:solidFill>
                    <a:srgbClr val="FFFFFF"/>
                  </a:solidFill>
                  <a:latin typeface="Roboto"/>
                  <a:ea typeface="Roboto"/>
                  <a:cs typeface="Roboto"/>
                  <a:sym typeface="Roboto"/>
                </a:rPr>
                <a:t>Adaptación y creación de métricas</a:t>
              </a:r>
              <a:endParaRPr b="1" sz="800">
                <a:solidFill>
                  <a:srgbClr val="FFFFFF"/>
                </a:solidFill>
                <a:latin typeface="Roboto"/>
                <a:ea typeface="Roboto"/>
                <a:cs typeface="Roboto"/>
                <a:sym typeface="Roboto"/>
              </a:endParaRPr>
            </a:p>
          </p:txBody>
        </p:sp>
      </p:grpSp>
      <p:grpSp>
        <p:nvGrpSpPr>
          <p:cNvPr id="125" name="Google Shape;125;p21"/>
          <p:cNvGrpSpPr/>
          <p:nvPr/>
        </p:nvGrpSpPr>
        <p:grpSpPr>
          <a:xfrm>
            <a:off x="2338033" y="1298250"/>
            <a:ext cx="2547000" cy="2547000"/>
            <a:chOff x="3203958" y="1258050"/>
            <a:chExt cx="2547000" cy="2547000"/>
          </a:xfrm>
        </p:grpSpPr>
        <p:sp>
          <p:nvSpPr>
            <p:cNvPr id="126" name="Google Shape;126;p21"/>
            <p:cNvSpPr/>
            <p:nvPr/>
          </p:nvSpPr>
          <p:spPr>
            <a:xfrm rot="2700000">
              <a:off x="4196595" y="1011412"/>
              <a:ext cx="561726" cy="3040276"/>
            </a:xfrm>
            <a:prstGeom prst="roundRect">
              <a:avLst>
                <a:gd fmla="val 50000" name="adj"/>
              </a:avLst>
            </a:prstGeom>
            <a:solidFill>
              <a:srgbClr val="0B5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p:nvPr/>
          </p:nvSpPr>
          <p:spPr>
            <a:xfrm>
              <a:off x="3420974"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419" sz="1200">
                  <a:solidFill>
                    <a:srgbClr val="0D5CDF"/>
                  </a:solidFill>
                  <a:latin typeface="Roboto"/>
                  <a:ea typeface="Roboto"/>
                  <a:cs typeface="Roboto"/>
                  <a:sym typeface="Roboto"/>
                </a:rPr>
                <a:t>2</a:t>
              </a:r>
              <a:endParaRPr b="1" sz="1200">
                <a:solidFill>
                  <a:srgbClr val="0D5CDF"/>
                </a:solidFill>
                <a:latin typeface="Roboto"/>
                <a:ea typeface="Roboto"/>
                <a:cs typeface="Roboto"/>
                <a:sym typeface="Roboto"/>
              </a:endParaRPr>
            </a:p>
          </p:txBody>
        </p:sp>
        <p:sp>
          <p:nvSpPr>
            <p:cNvPr id="128" name="Google Shape;128;p21"/>
            <p:cNvSpPr txBox="1"/>
            <p:nvPr/>
          </p:nvSpPr>
          <p:spPr>
            <a:xfrm rot="-2700000">
              <a:off x="3410687" y="2240903"/>
              <a:ext cx="2333877"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419" sz="1200">
                  <a:solidFill>
                    <a:srgbClr val="FFFFFF"/>
                  </a:solidFill>
                  <a:latin typeface="Roboto"/>
                  <a:ea typeface="Roboto"/>
                  <a:cs typeface="Roboto"/>
                  <a:sym typeface="Roboto"/>
                </a:rPr>
                <a:t>Pruebas con voluntarios</a:t>
              </a:r>
              <a:endParaRPr b="1" sz="800">
                <a:solidFill>
                  <a:srgbClr val="FFFFFF"/>
                </a:solidFill>
                <a:latin typeface="Roboto"/>
                <a:ea typeface="Roboto"/>
                <a:cs typeface="Roboto"/>
                <a:sym typeface="Roboto"/>
              </a:endParaRPr>
            </a:p>
          </p:txBody>
        </p:sp>
      </p:grpSp>
      <p:grpSp>
        <p:nvGrpSpPr>
          <p:cNvPr id="129" name="Google Shape;129;p21"/>
          <p:cNvGrpSpPr/>
          <p:nvPr/>
        </p:nvGrpSpPr>
        <p:grpSpPr>
          <a:xfrm>
            <a:off x="4258052" y="1298250"/>
            <a:ext cx="2547000" cy="2547000"/>
            <a:chOff x="5123977" y="1258050"/>
            <a:chExt cx="2547000" cy="2547000"/>
          </a:xfrm>
        </p:grpSpPr>
        <p:sp>
          <p:nvSpPr>
            <p:cNvPr id="130" name="Google Shape;130;p21"/>
            <p:cNvSpPr/>
            <p:nvPr/>
          </p:nvSpPr>
          <p:spPr>
            <a:xfrm rot="2700000">
              <a:off x="6116614" y="1011412"/>
              <a:ext cx="561726" cy="3040276"/>
            </a:xfrm>
            <a:prstGeom prst="roundRect">
              <a:avLst>
                <a:gd fmla="val 50000" name="adj"/>
              </a:avLst>
            </a:prstGeom>
            <a:solidFill>
              <a:srgbClr val="196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p:nvPr/>
          </p:nvSpPr>
          <p:spPr>
            <a:xfrm>
              <a:off x="534099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419" sz="1200">
                  <a:solidFill>
                    <a:srgbClr val="307AF3"/>
                  </a:solidFill>
                  <a:latin typeface="Roboto"/>
                  <a:ea typeface="Roboto"/>
                  <a:cs typeface="Roboto"/>
                  <a:sym typeface="Roboto"/>
                </a:rPr>
                <a:t>3</a:t>
              </a:r>
              <a:endParaRPr b="1" sz="1200">
                <a:solidFill>
                  <a:srgbClr val="307AF3"/>
                </a:solidFill>
                <a:latin typeface="Roboto"/>
                <a:ea typeface="Roboto"/>
                <a:cs typeface="Roboto"/>
                <a:sym typeface="Roboto"/>
              </a:endParaRPr>
            </a:p>
          </p:txBody>
        </p:sp>
        <p:sp>
          <p:nvSpPr>
            <p:cNvPr id="132" name="Google Shape;132;p21"/>
            <p:cNvSpPr txBox="1"/>
            <p:nvPr/>
          </p:nvSpPr>
          <p:spPr>
            <a:xfrm rot="-2700000">
              <a:off x="5323969" y="2238203"/>
              <a:ext cx="2341513"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419" sz="1200">
                  <a:solidFill>
                    <a:srgbClr val="FFFFFF"/>
                  </a:solidFill>
                  <a:latin typeface="Roboto"/>
                  <a:ea typeface="Roboto"/>
                  <a:cs typeface="Roboto"/>
                  <a:sym typeface="Roboto"/>
                </a:rPr>
                <a:t>Validación de las métricas con expertos UX</a:t>
              </a:r>
              <a:endParaRPr b="1" sz="800">
                <a:solidFill>
                  <a:srgbClr val="FFFFFF"/>
                </a:solidFill>
                <a:latin typeface="Roboto"/>
                <a:ea typeface="Roboto"/>
                <a:cs typeface="Roboto"/>
                <a:sym typeface="Roboto"/>
              </a:endParaRPr>
            </a:p>
          </p:txBody>
        </p:sp>
      </p:grpSp>
      <p:sp>
        <p:nvSpPr>
          <p:cNvPr id="133" name="Google Shape;133;p21"/>
          <p:cNvSpPr/>
          <p:nvPr/>
        </p:nvSpPr>
        <p:spPr>
          <a:xfrm rot="2700000">
            <a:off x="7078689" y="1051612"/>
            <a:ext cx="561726" cy="3040276"/>
          </a:xfrm>
          <a:prstGeom prst="roundRect">
            <a:avLst>
              <a:gd fmla="val 50000" name="adj"/>
            </a:avLst>
          </a:prstGeom>
          <a:solidFill>
            <a:srgbClr val="438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nvSpPr>
        <p:spPr>
          <a:xfrm>
            <a:off x="6296742" y="3272818"/>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419" sz="1200">
                <a:solidFill>
                  <a:srgbClr val="307AF3"/>
                </a:solidFill>
                <a:latin typeface="Roboto"/>
                <a:ea typeface="Roboto"/>
                <a:cs typeface="Roboto"/>
                <a:sym typeface="Roboto"/>
              </a:rPr>
              <a:t>4</a:t>
            </a:r>
            <a:endParaRPr b="1" sz="1200">
              <a:solidFill>
                <a:srgbClr val="307AF3"/>
              </a:solidFill>
              <a:latin typeface="Roboto"/>
              <a:ea typeface="Roboto"/>
              <a:cs typeface="Roboto"/>
              <a:sym typeface="Roboto"/>
            </a:endParaRPr>
          </a:p>
        </p:txBody>
      </p:sp>
      <p:sp>
        <p:nvSpPr>
          <p:cNvPr id="135" name="Google Shape;135;p21"/>
          <p:cNvSpPr txBox="1"/>
          <p:nvPr/>
        </p:nvSpPr>
        <p:spPr>
          <a:xfrm rot="-2700000">
            <a:off x="6321469" y="2263903"/>
            <a:ext cx="2341513"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419" sz="1200">
                <a:solidFill>
                  <a:srgbClr val="FFFFFF"/>
                </a:solidFill>
                <a:latin typeface="Roboto"/>
                <a:ea typeface="Roboto"/>
                <a:cs typeface="Roboto"/>
                <a:sym typeface="Roboto"/>
              </a:rPr>
              <a:t>Refinamiento de las métricas originales</a:t>
            </a:r>
            <a:endParaRPr b="1" sz="800">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